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8" r:id="rId4"/>
    <p:sldId id="280" r:id="rId5"/>
    <p:sldId id="279" r:id="rId6"/>
    <p:sldId id="281" r:id="rId7"/>
    <p:sldId id="282" r:id="rId8"/>
    <p:sldId id="283" r:id="rId9"/>
    <p:sldId id="285" r:id="rId10"/>
    <p:sldId id="286" r:id="rId11"/>
    <p:sldId id="287" r:id="rId12"/>
    <p:sldId id="288" r:id="rId13"/>
    <p:sldId id="290" r:id="rId14"/>
    <p:sldId id="293" r:id="rId15"/>
    <p:sldId id="284" r:id="rId16"/>
    <p:sldId id="291" r:id="rId17"/>
    <p:sldId id="294" r:id="rId18"/>
    <p:sldId id="297" r:id="rId19"/>
    <p:sldId id="295" r:id="rId20"/>
    <p:sldId id="296" r:id="rId21"/>
    <p:sldId id="310" r:id="rId22"/>
    <p:sldId id="300" r:id="rId23"/>
    <p:sldId id="277" r:id="rId24"/>
    <p:sldId id="308" r:id="rId25"/>
    <p:sldId id="309" r:id="rId26"/>
    <p:sldId id="298" r:id="rId27"/>
    <p:sldId id="301" r:id="rId28"/>
    <p:sldId id="302" r:id="rId29"/>
    <p:sldId id="303" r:id="rId30"/>
    <p:sldId id="299" r:id="rId31"/>
    <p:sldId id="306" r:id="rId32"/>
    <p:sldId id="304" r:id="rId33"/>
    <p:sldId id="305" r:id="rId34"/>
    <p:sldId id="307" r:id="rId35"/>
    <p:sldId id="311" r:id="rId36"/>
    <p:sldId id="31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00CC"/>
    <a:srgbClr val="FF00FF"/>
    <a:srgbClr val="FFFFFF"/>
    <a:srgbClr val="E7D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il Dutkiewicz" userId="9c5954458dae7cca" providerId="LiveId" clId="{C3EF0A62-F9D3-49F3-A42E-8D084F3CBD1A}"/>
    <pc:docChg chg="addSld modSld">
      <pc:chgData name="Kamil Dutkiewicz" userId="9c5954458dae7cca" providerId="LiveId" clId="{C3EF0A62-F9D3-49F3-A42E-8D084F3CBD1A}" dt="2023-04-24T15:20:26.815" v="33" actId="20577"/>
      <pc:docMkLst>
        <pc:docMk/>
      </pc:docMkLst>
      <pc:sldChg chg="addSp modSp new mod">
        <pc:chgData name="Kamil Dutkiewicz" userId="9c5954458dae7cca" providerId="LiveId" clId="{C3EF0A62-F9D3-49F3-A42E-8D084F3CBD1A}" dt="2023-04-24T12:16:54.982" v="11" actId="14100"/>
        <pc:sldMkLst>
          <pc:docMk/>
          <pc:sldMk cId="2504163266" sldId="311"/>
        </pc:sldMkLst>
        <pc:picChg chg="add mod">
          <ac:chgData name="Kamil Dutkiewicz" userId="9c5954458dae7cca" providerId="LiveId" clId="{C3EF0A62-F9D3-49F3-A42E-8D084F3CBD1A}" dt="2023-04-24T12:16:23.628" v="3" actId="1076"/>
          <ac:picMkLst>
            <pc:docMk/>
            <pc:sldMk cId="2504163266" sldId="311"/>
            <ac:picMk id="1026" creationId="{0A469B08-03BE-AED1-C1FC-89639B5A00BC}"/>
          </ac:picMkLst>
        </pc:picChg>
        <pc:cxnChg chg="add mod">
          <ac:chgData name="Kamil Dutkiewicz" userId="9c5954458dae7cca" providerId="LiveId" clId="{C3EF0A62-F9D3-49F3-A42E-8D084F3CBD1A}" dt="2023-04-24T12:16:44.629" v="7" actId="1076"/>
          <ac:cxnSpMkLst>
            <pc:docMk/>
            <pc:sldMk cId="2504163266" sldId="311"/>
            <ac:cxnSpMk id="5" creationId="{E8315DF3-C4F7-755B-AC59-BBABC0D9A77E}"/>
          </ac:cxnSpMkLst>
        </pc:cxnChg>
        <pc:cxnChg chg="add mod">
          <ac:chgData name="Kamil Dutkiewicz" userId="9c5954458dae7cca" providerId="LiveId" clId="{C3EF0A62-F9D3-49F3-A42E-8D084F3CBD1A}" dt="2023-04-24T12:16:54.982" v="11" actId="14100"/>
          <ac:cxnSpMkLst>
            <pc:docMk/>
            <pc:sldMk cId="2504163266" sldId="311"/>
            <ac:cxnSpMk id="6" creationId="{16F76FA8-C57D-4426-18C8-5EA730B52F3D}"/>
          </ac:cxnSpMkLst>
        </pc:cxnChg>
      </pc:sldChg>
      <pc:sldChg chg="addSp modSp new mod">
        <pc:chgData name="Kamil Dutkiewicz" userId="9c5954458dae7cca" providerId="LiveId" clId="{C3EF0A62-F9D3-49F3-A42E-8D084F3CBD1A}" dt="2023-04-24T15:20:26.815" v="33" actId="20577"/>
        <pc:sldMkLst>
          <pc:docMk/>
          <pc:sldMk cId="3300866822" sldId="312"/>
        </pc:sldMkLst>
        <pc:spChg chg="mod">
          <ac:chgData name="Kamil Dutkiewicz" userId="9c5954458dae7cca" providerId="LiveId" clId="{C3EF0A62-F9D3-49F3-A42E-8D084F3CBD1A}" dt="2023-04-24T15:20:26.815" v="33" actId="20577"/>
          <ac:spMkLst>
            <pc:docMk/>
            <pc:sldMk cId="3300866822" sldId="312"/>
            <ac:spMk id="3" creationId="{1F7D130D-F833-A2AC-7243-9D3BBD2831EE}"/>
          </ac:spMkLst>
        </pc:spChg>
        <pc:picChg chg="add mod">
          <ac:chgData name="Kamil Dutkiewicz" userId="9c5954458dae7cca" providerId="LiveId" clId="{C3EF0A62-F9D3-49F3-A42E-8D084F3CBD1A}" dt="2023-04-24T15:20:11.916" v="15" actId="14100"/>
          <ac:picMkLst>
            <pc:docMk/>
            <pc:sldMk cId="3300866822" sldId="312"/>
            <ac:picMk id="5" creationId="{07E45FED-0F11-F363-661C-5BDA91753CC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36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5286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74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2621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2509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1581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229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784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6910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565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E2D2D-443F-4B0D-9B04-1DBA5B1B45BA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E608577-1EA9-4ABF-A5FA-3AEEFF559542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74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E16754-7F68-2CC4-9EC1-CAA0F2B22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Problem 15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270103-42CC-547C-6682-D75465F85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b="1" i="0" dirty="0">
                <a:solidFill>
                  <a:srgbClr val="888888"/>
                </a:solidFill>
                <a:effectLst/>
                <a:latin typeface="Roboto" panose="02000000000000000000" pitchFamily="2" charset="0"/>
              </a:rPr>
              <a:t>FIRE-SHOT-FIRE</a:t>
            </a:r>
            <a:endParaRPr lang="pl-PL" dirty="0"/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E76B4A85-321A-90A3-9900-16C809CBB2BB}"/>
              </a:ext>
            </a:extLst>
          </p:cNvPr>
          <p:cNvSpPr txBox="1">
            <a:spLocks/>
          </p:cNvSpPr>
          <p:nvPr/>
        </p:nvSpPr>
        <p:spPr>
          <a:xfrm>
            <a:off x="0" y="6474847"/>
            <a:ext cx="10058400" cy="3831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bg1"/>
                </a:solidFill>
                <a:latin typeface="Roboto" panose="02000000000000000000" pitchFamily="2" charset="0"/>
              </a:rPr>
              <a:t>Kamil Dutkiewicz – Team Poland – IPT 2023 Paris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721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2A338F-E22E-31E8-0091-E4A815D1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pipe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B6271BF-8FB3-AADA-4F71-382E97E5EB75}"/>
              </a:ext>
            </a:extLst>
          </p:cNvPr>
          <p:cNvSpPr/>
          <p:nvPr/>
        </p:nvSpPr>
        <p:spPr>
          <a:xfrm>
            <a:off x="0" y="6324600"/>
            <a:ext cx="12192000" cy="1185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09C203C-FAEC-2171-832A-ECB2FD3710C7}"/>
              </a:ext>
            </a:extLst>
          </p:cNvPr>
          <p:cNvSpPr txBox="1"/>
          <p:nvPr/>
        </p:nvSpPr>
        <p:spPr>
          <a:xfrm>
            <a:off x="0" y="5308937"/>
            <a:ext cx="10996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Hagen-</a:t>
            </a:r>
            <a:r>
              <a:rPr lang="pl-PL" sz="2400" b="1" dirty="0" err="1"/>
              <a:t>Poiseuille</a:t>
            </a:r>
            <a:r>
              <a:rPr lang="pl-PL" sz="2400" b="1" dirty="0"/>
              <a:t> law</a:t>
            </a:r>
          </a:p>
          <a:p>
            <a:r>
              <a:rPr lang="pl-PL" dirty="0"/>
              <a:t>https://www.tec-science.com/mechanics/gases-and-liquids/hagen-poiseuille-equation-for-pipe-flows-with-friction/</a:t>
            </a:r>
          </a:p>
          <a:p>
            <a:r>
              <a:rPr lang="en-US" dirty="0"/>
              <a:t>https://www.tec-science.com/mechanics/gases-and-liquids/energetic-analysis-of-the-hagen-poiseuille-law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90DB6580-BD25-AD40-715A-50792657A842}"/>
                  </a:ext>
                </a:extLst>
              </p:cNvPr>
              <p:cNvSpPr txBox="1"/>
              <p:nvPr/>
            </p:nvSpPr>
            <p:spPr>
              <a:xfrm>
                <a:off x="776759" y="1737360"/>
                <a:ext cx="2988733" cy="32943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360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36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pl-PL" sz="36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pl-PL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pl-PL" sz="36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pl-PL" sz="3600" i="1" dirty="0" smtClean="0">
                          <a:latin typeface="Cambria Math" panose="02040503050406030204" pitchFamily="18" charset="0"/>
                        </a:rPr>
                        <m:t>𝛷</m:t>
                      </m:r>
                    </m:oMath>
                  </m:oMathPara>
                </a14:m>
                <a:br>
                  <a:rPr lang="pl-PL" sz="3600" i="1" dirty="0">
                    <a:latin typeface="Cambria Math" panose="02040503050406030204" pitchFamily="18" charset="0"/>
                  </a:rPr>
                </a:br>
                <a:endParaRPr lang="pl-PL" sz="3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l-PL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3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l-PL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90DB6580-BD25-AD40-715A-50792657A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59" y="1737360"/>
                <a:ext cx="2988733" cy="3294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F93B3F33-D454-09DC-28C0-2DFA4625006B}"/>
                  </a:ext>
                </a:extLst>
              </p:cNvPr>
              <p:cNvSpPr txBox="1"/>
              <p:nvPr/>
            </p:nvSpPr>
            <p:spPr>
              <a:xfrm>
                <a:off x="4187612" y="1817437"/>
                <a:ext cx="2988733" cy="3079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360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36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3600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pl-PL" sz="360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l-PL" sz="3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36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l-PL" sz="3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l-PL" sz="3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pl-PL" sz="3600" i="1" dirty="0">
                    <a:latin typeface="Cambria Math" panose="02040503050406030204" pitchFamily="18" charset="0"/>
                  </a:rPr>
                </a:br>
                <a:endParaRPr lang="pl-PL" sz="3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l-PL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pl-PL" sz="3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l-PL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F93B3F33-D454-09DC-28C0-2DFA46250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612" y="1817437"/>
                <a:ext cx="2988733" cy="307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1778190-9F35-6529-ECED-3647EBC5ECE1}"/>
              </a:ext>
            </a:extLst>
          </p:cNvPr>
          <p:cNvGrpSpPr/>
          <p:nvPr/>
        </p:nvGrpSpPr>
        <p:grpSpPr>
          <a:xfrm>
            <a:off x="6398682" y="649813"/>
            <a:ext cx="6142566" cy="4852027"/>
            <a:chOff x="6398682" y="649813"/>
            <a:chExt cx="6142566" cy="4852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ole tekstowe 17">
                  <a:extLst>
                    <a:ext uri="{FF2B5EF4-FFF2-40B4-BE49-F238E27FC236}">
                      <a16:creationId xmlns:a16="http://schemas.microsoft.com/office/drawing/2014/main" id="{57F44526-E815-CC49-37BB-F64E5CBEE008}"/>
                    </a:ext>
                  </a:extLst>
                </p:cNvPr>
                <p:cNvSpPr txBox="1"/>
                <p:nvPr/>
              </p:nvSpPr>
              <p:spPr>
                <a:xfrm>
                  <a:off x="6398682" y="649813"/>
                  <a:ext cx="6142566" cy="17917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pl-PL" sz="20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pl-PL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l-PL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l-PL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pl-PL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pl-PL" sz="2000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pl-PL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pl-PL" sz="2000" i="1" dirty="0" smtClean="0"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p>
                                      <m:sSupPr>
                                        <m:ctrlPr>
                                          <a:rPr lang="en-US" sz="20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dirty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sz="2000" i="0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pl-PL" sz="20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pl-PL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pl-P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l-P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l-P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pl-PL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sup>
                            </m:sSup>
                          </m:e>
                        </m:rad>
                        <m:r>
                          <a:rPr lang="pl-P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l-P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pl-P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l-PL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pole tekstowe 17">
                  <a:extLst>
                    <a:ext uri="{FF2B5EF4-FFF2-40B4-BE49-F238E27FC236}">
                      <a16:creationId xmlns:a16="http://schemas.microsoft.com/office/drawing/2014/main" id="{57F44526-E815-CC49-37BB-F64E5CBEE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8682" y="649813"/>
                  <a:ext cx="6142566" cy="17917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EB54A2A3-1C5D-14CF-1528-C8B3AF70A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394" y="2597705"/>
              <a:ext cx="4423739" cy="290413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E49F8748-B3F8-E5A8-DA6A-508E46998E30}"/>
                  </a:ext>
                </a:extLst>
              </p:cNvPr>
              <p:cNvSpPr txBox="1"/>
              <p:nvPr/>
            </p:nvSpPr>
            <p:spPr>
              <a:xfrm>
                <a:off x="4416285" y="494236"/>
                <a:ext cx="2567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dirty="0" smtClean="0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pl-PL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sz="2800" b="0" i="1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pl-PL" sz="2000" dirty="0"/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E49F8748-B3F8-E5A8-DA6A-508E46998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285" y="494236"/>
                <a:ext cx="25672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6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ójkąt równoramienny 8">
            <a:extLst>
              <a:ext uri="{FF2B5EF4-FFF2-40B4-BE49-F238E27FC236}">
                <a16:creationId xmlns:a16="http://schemas.microsoft.com/office/drawing/2014/main" id="{9AA70E6F-971E-4BAF-D229-47397E6B5DF0}"/>
              </a:ext>
            </a:extLst>
          </p:cNvPr>
          <p:cNvSpPr/>
          <p:nvPr/>
        </p:nvSpPr>
        <p:spPr>
          <a:xfrm rot="16200000">
            <a:off x="5731936" y="1303865"/>
            <a:ext cx="2413003" cy="5105399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7955A5-F7AA-4C21-C4A5-D57B3AF2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human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D03A642-C9DF-340C-3CE9-4B8B896C8B18}"/>
              </a:ext>
            </a:extLst>
          </p:cNvPr>
          <p:cNvSpPr/>
          <p:nvPr/>
        </p:nvSpPr>
        <p:spPr>
          <a:xfrm>
            <a:off x="0" y="6324600"/>
            <a:ext cx="12192000" cy="11853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2DBEB8-DF95-9F2A-89D9-C239D2CA48CB}"/>
              </a:ext>
            </a:extLst>
          </p:cNvPr>
          <p:cNvSpPr/>
          <p:nvPr/>
        </p:nvSpPr>
        <p:spPr>
          <a:xfrm>
            <a:off x="1380067" y="2353733"/>
            <a:ext cx="3352800" cy="2963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pl-PL" dirty="0">
                <a:solidFill>
                  <a:schemeClr val="tx1"/>
                </a:solidFill>
              </a:rPr>
              <a:t>p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24BDD7E-4F64-1444-4C29-4CC483AB08DF}"/>
              </a:ext>
            </a:extLst>
          </p:cNvPr>
          <p:cNvGrpSpPr/>
          <p:nvPr/>
        </p:nvGrpSpPr>
        <p:grpSpPr>
          <a:xfrm>
            <a:off x="4657372" y="3489838"/>
            <a:ext cx="922953" cy="746758"/>
            <a:chOff x="4569005" y="3606800"/>
            <a:chExt cx="1573109" cy="702733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5CB8BAE4-01D5-981F-0F86-585ADE1062B4}"/>
                </a:ext>
              </a:extLst>
            </p:cNvPr>
            <p:cNvSpPr/>
            <p:nvPr/>
          </p:nvSpPr>
          <p:spPr>
            <a:xfrm>
              <a:off x="4610947" y="3606800"/>
              <a:ext cx="1515533" cy="702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4C46FCBC-136D-60DD-C332-8C10A5ECC24F}"/>
                </a:ext>
              </a:extLst>
            </p:cNvPr>
            <p:cNvSpPr/>
            <p:nvPr/>
          </p:nvSpPr>
          <p:spPr>
            <a:xfrm>
              <a:off x="4569005" y="3714727"/>
              <a:ext cx="1573109" cy="479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79183D68-A59E-14D0-21A8-E30456842B5B}"/>
              </a:ext>
            </a:extLst>
          </p:cNvPr>
          <p:cNvSpPr txBox="1"/>
          <p:nvPr/>
        </p:nvSpPr>
        <p:spPr>
          <a:xfrm>
            <a:off x="5243988" y="3045254"/>
            <a:ext cx="211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</a:t>
            </a:r>
            <a:r>
              <a:rPr lang="pl-PL" baseline="-25000" dirty="0"/>
              <a:t>0</a:t>
            </a:r>
            <a:r>
              <a:rPr lang="pl-PL" dirty="0"/>
              <a:t>(</a:t>
            </a:r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pl-PL" dirty="0">
                <a:solidFill>
                  <a:schemeClr val="tx1"/>
                </a:solidFill>
              </a:rPr>
              <a:t>p</a:t>
            </a:r>
            <a:r>
              <a:rPr lang="pl-PL" dirty="0"/>
              <a:t>, D, L)</a:t>
            </a:r>
            <a:endParaRPr lang="en-US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D308DC3-EC75-CC57-C8BB-44D213317BEB}"/>
              </a:ext>
            </a:extLst>
          </p:cNvPr>
          <p:cNvSpPr txBox="1"/>
          <p:nvPr/>
        </p:nvSpPr>
        <p:spPr>
          <a:xfrm>
            <a:off x="9040177" y="2211396"/>
            <a:ext cx="211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x*(</a:t>
            </a:r>
            <a:r>
              <a:rPr lang="pl-PL" dirty="0">
                <a:solidFill>
                  <a:schemeClr val="tx1"/>
                </a:solidFill>
              </a:rPr>
              <a:t>U</a:t>
            </a:r>
            <a:r>
              <a:rPr lang="pl-PL" baseline="-25000" dirty="0">
                <a:solidFill>
                  <a:schemeClr val="tx1"/>
                </a:solidFill>
              </a:rPr>
              <a:t>0</a:t>
            </a:r>
            <a:r>
              <a:rPr lang="pl-PL" dirty="0">
                <a:solidFill>
                  <a:schemeClr val="tx1"/>
                </a:solidFill>
              </a:rPr>
              <a:t>, D</a:t>
            </a:r>
            <a:r>
              <a:rPr lang="pl-PL" dirty="0"/>
              <a:t>)</a:t>
            </a:r>
            <a:endParaRPr lang="en-US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D5725B-3689-C60B-2B14-131C9E9A5563}"/>
              </a:ext>
            </a:extLst>
          </p:cNvPr>
          <p:cNvSpPr txBox="1"/>
          <p:nvPr/>
        </p:nvSpPr>
        <p:spPr>
          <a:xfrm>
            <a:off x="2617364" y="2380696"/>
            <a:ext cx="211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Human</a:t>
            </a:r>
            <a:endParaRPr lang="en-US" u="sng" dirty="0"/>
          </a:p>
        </p:txBody>
      </p: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DC86A25B-2BE8-9174-92D5-9AF08EF2CAB3}"/>
              </a:ext>
            </a:extLst>
          </p:cNvPr>
          <p:cNvCxnSpPr>
            <a:cxnSpLocks/>
          </p:cNvCxnSpPr>
          <p:nvPr/>
        </p:nvCxnSpPr>
        <p:spPr>
          <a:xfrm>
            <a:off x="5580325" y="3866302"/>
            <a:ext cx="55739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wal 13">
            <a:extLst>
              <a:ext uri="{FF2B5EF4-FFF2-40B4-BE49-F238E27FC236}">
                <a16:creationId xmlns:a16="http://schemas.microsoft.com/office/drawing/2014/main" id="{73751E0B-671C-6A4B-277F-0EF570EE4F6B}"/>
              </a:ext>
            </a:extLst>
          </p:cNvPr>
          <p:cNvSpPr/>
          <p:nvPr/>
        </p:nvSpPr>
        <p:spPr>
          <a:xfrm>
            <a:off x="5531854" y="3826298"/>
            <a:ext cx="82338" cy="8233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apez 26">
            <a:extLst>
              <a:ext uri="{FF2B5EF4-FFF2-40B4-BE49-F238E27FC236}">
                <a16:creationId xmlns:a16="http://schemas.microsoft.com/office/drawing/2014/main" id="{489E7F88-C5BB-A2BC-A3B2-3DC827727E2B}"/>
              </a:ext>
            </a:extLst>
          </p:cNvPr>
          <p:cNvSpPr/>
          <p:nvPr/>
        </p:nvSpPr>
        <p:spPr>
          <a:xfrm rot="16200000">
            <a:off x="5466242" y="3510705"/>
            <a:ext cx="746757" cy="546623"/>
          </a:xfrm>
          <a:prstGeom prst="trapezoi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F9791BB-1F2B-B377-AC06-E2E97DE3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human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5329E2B-5559-A0DF-6439-48B03DBB0BFA}"/>
              </a:ext>
            </a:extLst>
          </p:cNvPr>
          <p:cNvSpPr/>
          <p:nvPr/>
        </p:nvSpPr>
        <p:spPr>
          <a:xfrm>
            <a:off x="0" y="6324600"/>
            <a:ext cx="12192000" cy="11853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E06CFD39-1D38-B96D-987B-4BC3C5C1365A}"/>
              </a:ext>
            </a:extLst>
          </p:cNvPr>
          <p:cNvSpPr/>
          <p:nvPr/>
        </p:nvSpPr>
        <p:spPr>
          <a:xfrm>
            <a:off x="1380067" y="2353733"/>
            <a:ext cx="3352800" cy="2963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pl-PL" dirty="0">
                <a:solidFill>
                  <a:schemeClr val="tx1"/>
                </a:solidFill>
              </a:rPr>
              <a:t>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8AFC3207-5693-8C8D-F8B4-A3A5CBE70FC2}"/>
              </a:ext>
            </a:extLst>
          </p:cNvPr>
          <p:cNvSpPr txBox="1"/>
          <p:nvPr/>
        </p:nvSpPr>
        <p:spPr>
          <a:xfrm>
            <a:off x="2617364" y="2380696"/>
            <a:ext cx="211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Human</a:t>
            </a:r>
            <a:endParaRPr lang="en-US" u="sng" dirty="0"/>
          </a:p>
        </p:txBody>
      </p:sp>
      <p:grpSp>
        <p:nvGrpSpPr>
          <p:cNvPr id="24" name="Grupa 23">
            <a:extLst>
              <a:ext uri="{FF2B5EF4-FFF2-40B4-BE49-F238E27FC236}">
                <a16:creationId xmlns:a16="http://schemas.microsoft.com/office/drawing/2014/main" id="{DA89F9A9-E03C-5D10-3D6A-193E79E8761F}"/>
              </a:ext>
            </a:extLst>
          </p:cNvPr>
          <p:cNvGrpSpPr/>
          <p:nvPr/>
        </p:nvGrpSpPr>
        <p:grpSpPr>
          <a:xfrm>
            <a:off x="5799669" y="2570865"/>
            <a:ext cx="5105399" cy="2413003"/>
            <a:chOff x="4385738" y="2650063"/>
            <a:chExt cx="5105399" cy="2413003"/>
          </a:xfrm>
        </p:grpSpPr>
        <p:sp>
          <p:nvSpPr>
            <p:cNvPr id="15" name="Trójkąt równoramienny 14">
              <a:extLst>
                <a:ext uri="{FF2B5EF4-FFF2-40B4-BE49-F238E27FC236}">
                  <a16:creationId xmlns:a16="http://schemas.microsoft.com/office/drawing/2014/main" id="{F3D145C1-0102-4980-CE2F-318EB032816A}"/>
                </a:ext>
              </a:extLst>
            </p:cNvPr>
            <p:cNvSpPr/>
            <p:nvPr/>
          </p:nvSpPr>
          <p:spPr>
            <a:xfrm rot="16200000">
              <a:off x="5731936" y="1303865"/>
              <a:ext cx="2413003" cy="5105399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upa 16">
              <a:extLst>
                <a:ext uri="{FF2B5EF4-FFF2-40B4-BE49-F238E27FC236}">
                  <a16:creationId xmlns:a16="http://schemas.microsoft.com/office/drawing/2014/main" id="{57FDA498-5914-3899-0866-841F9834A8EC}"/>
                </a:ext>
              </a:extLst>
            </p:cNvPr>
            <p:cNvGrpSpPr/>
            <p:nvPr/>
          </p:nvGrpSpPr>
          <p:grpSpPr>
            <a:xfrm>
              <a:off x="4657372" y="3489838"/>
              <a:ext cx="922953" cy="746758"/>
              <a:chOff x="4569005" y="3606800"/>
              <a:chExt cx="1573109" cy="702733"/>
            </a:xfrm>
          </p:grpSpPr>
          <p:sp>
            <p:nvSpPr>
              <p:cNvPr id="18" name="Prostokąt 17">
                <a:extLst>
                  <a:ext uri="{FF2B5EF4-FFF2-40B4-BE49-F238E27FC236}">
                    <a16:creationId xmlns:a16="http://schemas.microsoft.com/office/drawing/2014/main" id="{A1FA6937-AB62-CFA3-9CCD-77A41533341F}"/>
                  </a:ext>
                </a:extLst>
              </p:cNvPr>
              <p:cNvSpPr/>
              <p:nvPr/>
            </p:nvSpPr>
            <p:spPr>
              <a:xfrm>
                <a:off x="4610947" y="3606800"/>
                <a:ext cx="1515533" cy="70273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rostokąt 18">
                <a:extLst>
                  <a:ext uri="{FF2B5EF4-FFF2-40B4-BE49-F238E27FC236}">
                    <a16:creationId xmlns:a16="http://schemas.microsoft.com/office/drawing/2014/main" id="{C571E580-FF01-7BFA-8B8B-A4CBDEA8092D}"/>
                  </a:ext>
                </a:extLst>
              </p:cNvPr>
              <p:cNvSpPr/>
              <p:nvPr/>
            </p:nvSpPr>
            <p:spPr>
              <a:xfrm>
                <a:off x="4569005" y="3714727"/>
                <a:ext cx="1573109" cy="47926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2" name="Łącznik prosty ze strzałką 21">
              <a:extLst>
                <a:ext uri="{FF2B5EF4-FFF2-40B4-BE49-F238E27FC236}">
                  <a16:creationId xmlns:a16="http://schemas.microsoft.com/office/drawing/2014/main" id="{F4CB8A48-0BD2-3EF4-8BDE-3C9331F9D198}"/>
                </a:ext>
              </a:extLst>
            </p:cNvPr>
            <p:cNvCxnSpPr>
              <a:cxnSpLocks/>
            </p:cNvCxnSpPr>
            <p:nvPr/>
          </p:nvCxnSpPr>
          <p:spPr>
            <a:xfrm>
              <a:off x="5580325" y="3866302"/>
              <a:ext cx="405611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110B674-919B-CF53-5ADA-19B63FCADE21}"/>
                </a:ext>
              </a:extLst>
            </p:cNvPr>
            <p:cNvSpPr/>
            <p:nvPr/>
          </p:nvSpPr>
          <p:spPr>
            <a:xfrm>
              <a:off x="5531854" y="3826298"/>
              <a:ext cx="82338" cy="8233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Prostokąt 24">
            <a:extLst>
              <a:ext uri="{FF2B5EF4-FFF2-40B4-BE49-F238E27FC236}">
                <a16:creationId xmlns:a16="http://schemas.microsoft.com/office/drawing/2014/main" id="{CE302AFB-1E9C-EE99-BC55-6A22C8AAF7E2}"/>
              </a:ext>
            </a:extLst>
          </p:cNvPr>
          <p:cNvSpPr/>
          <p:nvPr/>
        </p:nvSpPr>
        <p:spPr>
          <a:xfrm>
            <a:off x="4677929" y="3586305"/>
            <a:ext cx="889173" cy="395428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D8C85B78-3BD3-96EB-3F89-C6CFCE9B848D}"/>
              </a:ext>
            </a:extLst>
          </p:cNvPr>
          <p:cNvSpPr/>
          <p:nvPr/>
        </p:nvSpPr>
        <p:spPr>
          <a:xfrm>
            <a:off x="4661038" y="3649178"/>
            <a:ext cx="922953" cy="2696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rapez 27">
            <a:extLst>
              <a:ext uri="{FF2B5EF4-FFF2-40B4-BE49-F238E27FC236}">
                <a16:creationId xmlns:a16="http://schemas.microsoft.com/office/drawing/2014/main" id="{8BADB21D-7C2F-214B-9194-F8E58ECDC276}"/>
              </a:ext>
            </a:extLst>
          </p:cNvPr>
          <p:cNvSpPr/>
          <p:nvPr/>
        </p:nvSpPr>
        <p:spPr>
          <a:xfrm rot="16200000">
            <a:off x="5571559" y="3519434"/>
            <a:ext cx="523558" cy="506804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A8841EB-D913-1929-7E61-C0768133F672}"/>
              </a:ext>
            </a:extLst>
          </p:cNvPr>
          <p:cNvSpPr txBox="1"/>
          <p:nvPr/>
        </p:nvSpPr>
        <p:spPr>
          <a:xfrm>
            <a:off x="4775586" y="3036726"/>
            <a:ext cx="211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Φ</a:t>
            </a:r>
            <a:r>
              <a:rPr lang="pl-PL" dirty="0"/>
              <a:t>(</a:t>
            </a:r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pl-PL" dirty="0">
                <a:solidFill>
                  <a:schemeClr val="tx1"/>
                </a:solidFill>
              </a:rPr>
              <a:t>p</a:t>
            </a:r>
            <a:r>
              <a:rPr lang="pl-PL" dirty="0"/>
              <a:t>, D</a:t>
            </a:r>
            <a:r>
              <a:rPr lang="pl-PL" baseline="-25000" dirty="0"/>
              <a:t>0</a:t>
            </a:r>
            <a:r>
              <a:rPr lang="pl-PL" dirty="0"/>
              <a:t>, L</a:t>
            </a:r>
            <a:r>
              <a:rPr lang="pl-PL" baseline="-25000" dirty="0"/>
              <a:t>0</a:t>
            </a:r>
            <a:r>
              <a:rPr lang="pl-PL" dirty="0"/>
              <a:t>)</a:t>
            </a:r>
            <a:endParaRPr lang="en-US" dirty="0"/>
          </a:p>
        </p:txBody>
      </p: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A76CE0D0-AEA7-6844-379E-FFDFEA6C8635}"/>
              </a:ext>
            </a:extLst>
          </p:cNvPr>
          <p:cNvCxnSpPr>
            <a:cxnSpLocks/>
          </p:cNvCxnSpPr>
          <p:nvPr/>
        </p:nvCxnSpPr>
        <p:spPr>
          <a:xfrm>
            <a:off x="5564712" y="3778125"/>
            <a:ext cx="85213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wal 30">
            <a:extLst>
              <a:ext uri="{FF2B5EF4-FFF2-40B4-BE49-F238E27FC236}">
                <a16:creationId xmlns:a16="http://schemas.microsoft.com/office/drawing/2014/main" id="{228019DB-5812-4323-65EE-C0F9C3D08510}"/>
              </a:ext>
            </a:extLst>
          </p:cNvPr>
          <p:cNvSpPr/>
          <p:nvPr/>
        </p:nvSpPr>
        <p:spPr>
          <a:xfrm>
            <a:off x="5516241" y="3738121"/>
            <a:ext cx="82338" cy="8233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A3AC1684-C88F-5659-F60F-58D97B2E4824}"/>
              </a:ext>
            </a:extLst>
          </p:cNvPr>
          <p:cNvSpPr txBox="1"/>
          <p:nvPr/>
        </p:nvSpPr>
        <p:spPr>
          <a:xfrm>
            <a:off x="6559542" y="2849691"/>
            <a:ext cx="211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</a:t>
            </a:r>
            <a:r>
              <a:rPr lang="pl-PL" baseline="-25000" dirty="0"/>
              <a:t>0</a:t>
            </a:r>
            <a:r>
              <a:rPr lang="pl-PL" dirty="0"/>
              <a:t>(</a:t>
            </a:r>
            <a:r>
              <a:rPr lang="el-GR" dirty="0"/>
              <a:t>Φ</a:t>
            </a:r>
            <a:r>
              <a:rPr lang="pl-PL" dirty="0"/>
              <a:t>,D)</a:t>
            </a:r>
            <a:endParaRPr lang="en-US" dirty="0"/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6485DED6-409D-FE8F-7BB9-4D7069B467D3}"/>
              </a:ext>
            </a:extLst>
          </p:cNvPr>
          <p:cNvSpPr txBox="1"/>
          <p:nvPr/>
        </p:nvSpPr>
        <p:spPr>
          <a:xfrm>
            <a:off x="10462577" y="2169067"/>
            <a:ext cx="101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x*(</a:t>
            </a:r>
            <a:r>
              <a:rPr lang="pl-PL" dirty="0">
                <a:solidFill>
                  <a:schemeClr val="tx1"/>
                </a:solidFill>
              </a:rPr>
              <a:t>U</a:t>
            </a:r>
            <a:r>
              <a:rPr lang="pl-PL" baseline="-25000" dirty="0">
                <a:solidFill>
                  <a:schemeClr val="tx1"/>
                </a:solidFill>
              </a:rPr>
              <a:t>0</a:t>
            </a:r>
            <a:r>
              <a:rPr lang="pl-PL" dirty="0">
                <a:solidFill>
                  <a:schemeClr val="tx1"/>
                </a:solidFill>
              </a:rPr>
              <a:t>, D</a:t>
            </a:r>
            <a:r>
              <a:rPr lang="pl-PL" dirty="0"/>
              <a:t>)</a:t>
            </a:r>
            <a:endParaRPr lang="en-US" dirty="0"/>
          </a:p>
        </p:txBody>
      </p:sp>
      <p:grpSp>
        <p:nvGrpSpPr>
          <p:cNvPr id="46" name="Grupa 45">
            <a:extLst>
              <a:ext uri="{FF2B5EF4-FFF2-40B4-BE49-F238E27FC236}">
                <a16:creationId xmlns:a16="http://schemas.microsoft.com/office/drawing/2014/main" id="{BC3FE80F-1B38-47E1-3A57-48A2F19F22A0}"/>
              </a:ext>
            </a:extLst>
          </p:cNvPr>
          <p:cNvGrpSpPr/>
          <p:nvPr/>
        </p:nvGrpSpPr>
        <p:grpSpPr>
          <a:xfrm>
            <a:off x="4411134" y="113297"/>
            <a:ext cx="6977906" cy="2620866"/>
            <a:chOff x="4411134" y="113297"/>
            <a:chExt cx="6977906" cy="2620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pole tekstowe 37">
                  <a:extLst>
                    <a:ext uri="{FF2B5EF4-FFF2-40B4-BE49-F238E27FC236}">
                      <a16:creationId xmlns:a16="http://schemas.microsoft.com/office/drawing/2014/main" id="{BCE62929-4482-8A08-0DC2-E21144CF84CC}"/>
                    </a:ext>
                  </a:extLst>
                </p:cNvPr>
                <p:cNvSpPr txBox="1"/>
                <p:nvPr/>
              </p:nvSpPr>
              <p:spPr>
                <a:xfrm>
                  <a:off x="4411134" y="113297"/>
                  <a:ext cx="2988733" cy="16619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i="1" dirty="0" smtClean="0"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pl-PL" sz="240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pl-PL" sz="2400" b="0" i="1" dirty="0" smtClean="0">
                            <a:latin typeface="Cambria Math" panose="02040503050406030204" pitchFamily="18" charset="0"/>
                          </a:rPr>
                          <m:t>𝑐𝑜𝑛𝑠𝑡</m:t>
                        </m:r>
                      </m:oMath>
                    </m:oMathPara>
                  </a14:m>
                  <a:br>
                    <a:rPr lang="pl-PL" sz="2400" i="1" dirty="0">
                      <a:latin typeface="Cambria Math" panose="02040503050406030204" pitchFamily="18" charset="0"/>
                    </a:rPr>
                  </a:br>
                  <a:endParaRPr lang="pl-PL" sz="240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type m:val="lin"/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l-P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pl-PL" sz="240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type m:val="lin"/>
                            <m:ctrlP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pole tekstowe 37">
                  <a:extLst>
                    <a:ext uri="{FF2B5EF4-FFF2-40B4-BE49-F238E27FC236}">
                      <a16:creationId xmlns:a16="http://schemas.microsoft.com/office/drawing/2014/main" id="{BCE62929-4482-8A08-0DC2-E21144CF8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1134" y="113297"/>
                  <a:ext cx="2988733" cy="16619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5" name="Obraz 44">
              <a:extLst>
                <a:ext uri="{FF2B5EF4-FFF2-40B4-BE49-F238E27FC236}">
                  <a16:creationId xmlns:a16="http://schemas.microsoft.com/office/drawing/2014/main" id="{27F8749F-C9FA-A31C-454A-89D72E34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3850" y="243854"/>
              <a:ext cx="3835190" cy="2490309"/>
            </a:xfrm>
            <a:prstGeom prst="rect">
              <a:avLst/>
            </a:prstGeom>
          </p:spPr>
        </p:pic>
        <p:cxnSp>
          <p:nvCxnSpPr>
            <p:cNvPr id="42" name="Łącznik prosty ze strzałką 41">
              <a:extLst>
                <a:ext uri="{FF2B5EF4-FFF2-40B4-BE49-F238E27FC236}">
                  <a16:creationId xmlns:a16="http://schemas.microsoft.com/office/drawing/2014/main" id="{BC93005B-303D-F050-4956-CFBFC64F8E8E}"/>
                </a:ext>
              </a:extLst>
            </p:cNvPr>
            <p:cNvCxnSpPr/>
            <p:nvPr/>
          </p:nvCxnSpPr>
          <p:spPr>
            <a:xfrm>
              <a:off x="6646333" y="944293"/>
              <a:ext cx="3310467" cy="16484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21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9791BB-1F2B-B377-AC06-E2E97DE3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human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5329E2B-5559-A0DF-6439-48B03DBB0BFA}"/>
              </a:ext>
            </a:extLst>
          </p:cNvPr>
          <p:cNvSpPr/>
          <p:nvPr/>
        </p:nvSpPr>
        <p:spPr>
          <a:xfrm>
            <a:off x="0" y="6324600"/>
            <a:ext cx="12192000" cy="11853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E06CFD39-1D38-B96D-987B-4BC3C5C1365A}"/>
              </a:ext>
            </a:extLst>
          </p:cNvPr>
          <p:cNvSpPr/>
          <p:nvPr/>
        </p:nvSpPr>
        <p:spPr>
          <a:xfrm>
            <a:off x="1380067" y="2353733"/>
            <a:ext cx="3352800" cy="2963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pl-PL" dirty="0">
                <a:solidFill>
                  <a:schemeClr val="tx1"/>
                </a:solidFill>
              </a:rPr>
              <a:t>p = </a:t>
            </a:r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pl-PL" dirty="0">
                <a:solidFill>
                  <a:schemeClr val="tx1"/>
                </a:solidFill>
              </a:rPr>
              <a:t>p</a:t>
            </a:r>
            <a:r>
              <a:rPr lang="pl-PL" baseline="-25000" dirty="0">
                <a:solidFill>
                  <a:schemeClr val="tx1"/>
                </a:solidFill>
              </a:rPr>
              <a:t>1</a:t>
            </a:r>
            <a:r>
              <a:rPr lang="pl-PL" dirty="0">
                <a:solidFill>
                  <a:schemeClr val="tx1"/>
                </a:solidFill>
              </a:rPr>
              <a:t> + </a:t>
            </a:r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pl-PL" dirty="0">
                <a:solidFill>
                  <a:schemeClr val="tx1"/>
                </a:solidFill>
              </a:rPr>
              <a:t>p</a:t>
            </a:r>
            <a:r>
              <a:rPr lang="pl-PL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8AFC3207-5693-8C8D-F8B4-A3A5CBE70FC2}"/>
              </a:ext>
            </a:extLst>
          </p:cNvPr>
          <p:cNvSpPr txBox="1"/>
          <p:nvPr/>
        </p:nvSpPr>
        <p:spPr>
          <a:xfrm>
            <a:off x="2617364" y="2380696"/>
            <a:ext cx="211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/>
              <a:t>Human</a:t>
            </a:r>
            <a:endParaRPr lang="en-US" u="sng" dirty="0"/>
          </a:p>
        </p:txBody>
      </p:sp>
      <p:grpSp>
        <p:nvGrpSpPr>
          <p:cNvPr id="24" name="Grupa 23">
            <a:extLst>
              <a:ext uri="{FF2B5EF4-FFF2-40B4-BE49-F238E27FC236}">
                <a16:creationId xmlns:a16="http://schemas.microsoft.com/office/drawing/2014/main" id="{DA89F9A9-E03C-5D10-3D6A-193E79E8761F}"/>
              </a:ext>
            </a:extLst>
          </p:cNvPr>
          <p:cNvGrpSpPr/>
          <p:nvPr/>
        </p:nvGrpSpPr>
        <p:grpSpPr>
          <a:xfrm>
            <a:off x="6436164" y="2570865"/>
            <a:ext cx="5105399" cy="2413003"/>
            <a:chOff x="4385738" y="2650063"/>
            <a:chExt cx="5105399" cy="2413003"/>
          </a:xfrm>
        </p:grpSpPr>
        <p:sp>
          <p:nvSpPr>
            <p:cNvPr id="15" name="Trójkąt równoramienny 14">
              <a:extLst>
                <a:ext uri="{FF2B5EF4-FFF2-40B4-BE49-F238E27FC236}">
                  <a16:creationId xmlns:a16="http://schemas.microsoft.com/office/drawing/2014/main" id="{F3D145C1-0102-4980-CE2F-318EB032816A}"/>
                </a:ext>
              </a:extLst>
            </p:cNvPr>
            <p:cNvSpPr/>
            <p:nvPr/>
          </p:nvSpPr>
          <p:spPr>
            <a:xfrm rot="16200000">
              <a:off x="5731936" y="1303865"/>
              <a:ext cx="2413003" cy="5105399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upa 16">
              <a:extLst>
                <a:ext uri="{FF2B5EF4-FFF2-40B4-BE49-F238E27FC236}">
                  <a16:creationId xmlns:a16="http://schemas.microsoft.com/office/drawing/2014/main" id="{57FDA498-5914-3899-0866-841F9834A8EC}"/>
                </a:ext>
              </a:extLst>
            </p:cNvPr>
            <p:cNvGrpSpPr/>
            <p:nvPr/>
          </p:nvGrpSpPr>
          <p:grpSpPr>
            <a:xfrm>
              <a:off x="4654406" y="3605108"/>
              <a:ext cx="922953" cy="484717"/>
              <a:chOff x="4563949" y="3715269"/>
              <a:chExt cx="1573109" cy="456140"/>
            </a:xfrm>
          </p:grpSpPr>
          <p:sp>
            <p:nvSpPr>
              <p:cNvPr id="18" name="Prostokąt 17">
                <a:extLst>
                  <a:ext uri="{FF2B5EF4-FFF2-40B4-BE49-F238E27FC236}">
                    <a16:creationId xmlns:a16="http://schemas.microsoft.com/office/drawing/2014/main" id="{A1FA6937-AB62-CFA3-9CCD-77A41533341F}"/>
                  </a:ext>
                </a:extLst>
              </p:cNvPr>
              <p:cNvSpPr/>
              <p:nvPr/>
            </p:nvSpPr>
            <p:spPr>
              <a:xfrm>
                <a:off x="4578255" y="3715269"/>
                <a:ext cx="1515533" cy="4561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rostokąt 18">
                <a:extLst>
                  <a:ext uri="{FF2B5EF4-FFF2-40B4-BE49-F238E27FC236}">
                    <a16:creationId xmlns:a16="http://schemas.microsoft.com/office/drawing/2014/main" id="{C571E580-FF01-7BFA-8B8B-A4CBDEA8092D}"/>
                  </a:ext>
                </a:extLst>
              </p:cNvPr>
              <p:cNvSpPr/>
              <p:nvPr/>
            </p:nvSpPr>
            <p:spPr>
              <a:xfrm>
                <a:off x="4563949" y="3777263"/>
                <a:ext cx="1573109" cy="3110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2" name="Łącznik prosty ze strzałką 21">
              <a:extLst>
                <a:ext uri="{FF2B5EF4-FFF2-40B4-BE49-F238E27FC236}">
                  <a16:creationId xmlns:a16="http://schemas.microsoft.com/office/drawing/2014/main" id="{F4CB8A48-0BD2-3EF4-8BDE-3C9331F9D198}"/>
                </a:ext>
              </a:extLst>
            </p:cNvPr>
            <p:cNvCxnSpPr>
              <a:cxnSpLocks/>
            </p:cNvCxnSpPr>
            <p:nvPr/>
          </p:nvCxnSpPr>
          <p:spPr>
            <a:xfrm>
              <a:off x="5580325" y="3848372"/>
              <a:ext cx="405611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110B674-919B-CF53-5ADA-19B63FCADE21}"/>
                </a:ext>
              </a:extLst>
            </p:cNvPr>
            <p:cNvSpPr/>
            <p:nvPr/>
          </p:nvSpPr>
          <p:spPr>
            <a:xfrm>
              <a:off x="5531854" y="3808368"/>
              <a:ext cx="82338" cy="8233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Prostokąt 24">
            <a:extLst>
              <a:ext uri="{FF2B5EF4-FFF2-40B4-BE49-F238E27FC236}">
                <a16:creationId xmlns:a16="http://schemas.microsoft.com/office/drawing/2014/main" id="{CE302AFB-1E9C-EE99-BC55-6A22C8AAF7E2}"/>
              </a:ext>
            </a:extLst>
          </p:cNvPr>
          <p:cNvSpPr/>
          <p:nvPr/>
        </p:nvSpPr>
        <p:spPr>
          <a:xfrm>
            <a:off x="4677929" y="3586305"/>
            <a:ext cx="889173" cy="395428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D8C85B78-3BD3-96EB-3F89-C6CFCE9B848D}"/>
              </a:ext>
            </a:extLst>
          </p:cNvPr>
          <p:cNvSpPr/>
          <p:nvPr/>
        </p:nvSpPr>
        <p:spPr>
          <a:xfrm>
            <a:off x="4661038" y="3649178"/>
            <a:ext cx="922953" cy="2696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rapez 27">
            <a:extLst>
              <a:ext uri="{FF2B5EF4-FFF2-40B4-BE49-F238E27FC236}">
                <a16:creationId xmlns:a16="http://schemas.microsoft.com/office/drawing/2014/main" id="{8BADB21D-7C2F-214B-9194-F8E58ECDC276}"/>
              </a:ext>
            </a:extLst>
          </p:cNvPr>
          <p:cNvSpPr/>
          <p:nvPr/>
        </p:nvSpPr>
        <p:spPr>
          <a:xfrm rot="16200000">
            <a:off x="5571559" y="3519434"/>
            <a:ext cx="523558" cy="506804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A3AC1684-C88F-5659-F60F-58D97B2E4824}"/>
              </a:ext>
            </a:extLst>
          </p:cNvPr>
          <p:cNvSpPr txBox="1"/>
          <p:nvPr/>
        </p:nvSpPr>
        <p:spPr>
          <a:xfrm>
            <a:off x="6975854" y="2800673"/>
            <a:ext cx="251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</a:t>
            </a:r>
            <a:r>
              <a:rPr lang="pl-PL" baseline="-25000" dirty="0"/>
              <a:t>0</a:t>
            </a:r>
            <a:r>
              <a:rPr lang="pl-PL" dirty="0"/>
              <a:t>(</a:t>
            </a:r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pl-PL" dirty="0">
                <a:solidFill>
                  <a:schemeClr val="tx1"/>
                </a:solidFill>
              </a:rPr>
              <a:t>p,D</a:t>
            </a:r>
            <a:r>
              <a:rPr lang="pl-PL" baseline="-25000" dirty="0">
                <a:solidFill>
                  <a:schemeClr val="tx1"/>
                </a:solidFill>
              </a:rPr>
              <a:t>0</a:t>
            </a:r>
            <a:r>
              <a:rPr lang="pl-PL" dirty="0">
                <a:solidFill>
                  <a:schemeClr val="tx1"/>
                </a:solidFill>
              </a:rPr>
              <a:t>,L</a:t>
            </a:r>
            <a:r>
              <a:rPr lang="pl-PL" baseline="-25000" dirty="0">
                <a:solidFill>
                  <a:schemeClr val="tx1"/>
                </a:solidFill>
              </a:rPr>
              <a:t>0</a:t>
            </a:r>
            <a:r>
              <a:rPr lang="pl-PL" dirty="0"/>
              <a:t>,D,L)</a:t>
            </a:r>
            <a:endParaRPr lang="en-US" dirty="0"/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6485DED6-409D-FE8F-7BB9-4D7069B467D3}"/>
              </a:ext>
            </a:extLst>
          </p:cNvPr>
          <p:cNvSpPr txBox="1"/>
          <p:nvPr/>
        </p:nvSpPr>
        <p:spPr>
          <a:xfrm>
            <a:off x="11099072" y="2169067"/>
            <a:ext cx="101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x*(</a:t>
            </a:r>
            <a:r>
              <a:rPr lang="pl-PL" dirty="0">
                <a:solidFill>
                  <a:schemeClr val="tx1"/>
                </a:solidFill>
              </a:rPr>
              <a:t>U</a:t>
            </a:r>
            <a:r>
              <a:rPr lang="pl-PL" baseline="-25000" dirty="0">
                <a:solidFill>
                  <a:schemeClr val="tx1"/>
                </a:solidFill>
              </a:rPr>
              <a:t>0</a:t>
            </a:r>
            <a:r>
              <a:rPr lang="pl-PL" dirty="0">
                <a:solidFill>
                  <a:schemeClr val="tx1"/>
                </a:solidFill>
              </a:rPr>
              <a:t>, D</a:t>
            </a:r>
            <a:r>
              <a:rPr lang="pl-PL" dirty="0"/>
              <a:t>)</a:t>
            </a:r>
            <a:endParaRPr lang="en-US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8C3F2B8-6288-D6EE-5AA7-28335FA97D67}"/>
              </a:ext>
            </a:extLst>
          </p:cNvPr>
          <p:cNvSpPr txBox="1"/>
          <p:nvPr/>
        </p:nvSpPr>
        <p:spPr>
          <a:xfrm>
            <a:off x="4812940" y="3926185"/>
            <a:ext cx="251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/>
                </a:solidFill>
              </a:rPr>
              <a:t>D</a:t>
            </a:r>
            <a:r>
              <a:rPr lang="pl-PL" baseline="-25000" dirty="0">
                <a:solidFill>
                  <a:schemeClr val="tx1"/>
                </a:solidFill>
              </a:rPr>
              <a:t>0</a:t>
            </a:r>
            <a:r>
              <a:rPr lang="pl-PL" dirty="0">
                <a:solidFill>
                  <a:schemeClr val="tx1"/>
                </a:solidFill>
              </a:rPr>
              <a:t>, L</a:t>
            </a:r>
            <a:r>
              <a:rPr lang="pl-PL" baseline="-25000" dirty="0">
                <a:solidFill>
                  <a:schemeClr val="tx1"/>
                </a:solidFill>
              </a:rPr>
              <a:t>0</a:t>
            </a:r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E58C262-571F-ABE7-C68F-4E4507318065}"/>
              </a:ext>
            </a:extLst>
          </p:cNvPr>
          <p:cNvSpPr txBox="1"/>
          <p:nvPr/>
        </p:nvSpPr>
        <p:spPr>
          <a:xfrm>
            <a:off x="6908887" y="4146741"/>
            <a:ext cx="251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/>
                </a:solidFill>
              </a:rPr>
              <a:t>D, L</a:t>
            </a:r>
            <a:endParaRPr lang="en-US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396DAEB-72CF-C33A-5EE7-2364187BE7CF}"/>
              </a:ext>
            </a:extLst>
          </p:cNvPr>
          <p:cNvGrpSpPr/>
          <p:nvPr/>
        </p:nvGrpSpPr>
        <p:grpSpPr>
          <a:xfrm>
            <a:off x="5584718" y="174477"/>
            <a:ext cx="5165061" cy="2521469"/>
            <a:chOff x="4948223" y="174477"/>
            <a:chExt cx="5165061" cy="25214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55209B84-E8DA-9C67-94DA-A7D4C2FE8746}"/>
                    </a:ext>
                  </a:extLst>
                </p:cNvPr>
                <p:cNvSpPr txBox="1"/>
                <p:nvPr/>
              </p:nvSpPr>
              <p:spPr>
                <a:xfrm>
                  <a:off x="4948223" y="174477"/>
                  <a:ext cx="5165061" cy="6385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l-P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pl-PL" i="1" dirty="0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pl-PL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i="1" dirty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b="0" i="1" dirty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pl-PL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pl-PL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i="1" dirty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pl-PL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pl-P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pl-PL" i="1" dirty="0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pl-PL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i="1" dirty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pl-PL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pl-PL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55209B84-E8DA-9C67-94DA-A7D4C2FE8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223" y="174477"/>
                  <a:ext cx="5165061" cy="63850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Łącznik prosty ze strzałką 10">
              <a:extLst>
                <a:ext uri="{FF2B5EF4-FFF2-40B4-BE49-F238E27FC236}">
                  <a16:creationId xmlns:a16="http://schemas.microsoft.com/office/drawing/2014/main" id="{A82962BF-1C33-D5E0-BC04-0106A3B60C03}"/>
                </a:ext>
              </a:extLst>
            </p:cNvPr>
            <p:cNvCxnSpPr>
              <a:cxnSpLocks/>
            </p:cNvCxnSpPr>
            <p:nvPr/>
          </p:nvCxnSpPr>
          <p:spPr>
            <a:xfrm>
              <a:off x="6790267" y="912454"/>
              <a:ext cx="0" cy="526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ze strzałką 12">
              <a:extLst>
                <a:ext uri="{FF2B5EF4-FFF2-40B4-BE49-F238E27FC236}">
                  <a16:creationId xmlns:a16="http://schemas.microsoft.com/office/drawing/2014/main" id="{DAEE9C9D-F192-C9FB-FE89-4EBE2049D772}"/>
                </a:ext>
              </a:extLst>
            </p:cNvPr>
            <p:cNvCxnSpPr>
              <a:cxnSpLocks/>
            </p:cNvCxnSpPr>
            <p:nvPr/>
          </p:nvCxnSpPr>
          <p:spPr>
            <a:xfrm>
              <a:off x="6790267" y="2169067"/>
              <a:ext cx="0" cy="526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4AC940DA-44ED-7EC0-02D9-C4668B1CC4ED}"/>
                </a:ext>
              </a:extLst>
            </p:cNvPr>
            <p:cNvSpPr/>
            <p:nvPr/>
          </p:nvSpPr>
          <p:spPr>
            <a:xfrm>
              <a:off x="6110464" y="1439333"/>
              <a:ext cx="1336022" cy="7131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>
                  <a:solidFill>
                    <a:schemeClr val="tx1"/>
                  </a:solidFill>
                </a:rPr>
                <a:t>Solve</a:t>
              </a:r>
              <a:r>
                <a:rPr lang="pl-PL" dirty="0">
                  <a:solidFill>
                    <a:schemeClr val="tx1"/>
                  </a:solidFill>
                </a:rPr>
                <a:t> for </a:t>
              </a:r>
              <a:r>
                <a:rPr lang="el-GR" dirty="0">
                  <a:solidFill>
                    <a:schemeClr val="tx1"/>
                  </a:solidFill>
                </a:rPr>
                <a:t>Φ</a:t>
              </a:r>
              <a:r>
                <a:rPr lang="pl-PL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E33954DD-5D14-0094-6FF7-66C56CB27A32}"/>
              </a:ext>
            </a:extLst>
          </p:cNvPr>
          <p:cNvSpPr/>
          <p:nvPr/>
        </p:nvSpPr>
        <p:spPr>
          <a:xfrm>
            <a:off x="5557000" y="2985339"/>
            <a:ext cx="1175406" cy="15065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F1F1CC0-1BDA-6582-D727-7F0F9F714C45}"/>
              </a:ext>
            </a:extLst>
          </p:cNvPr>
          <p:cNvSpPr txBox="1"/>
          <p:nvPr/>
        </p:nvSpPr>
        <p:spPr>
          <a:xfrm>
            <a:off x="5918978" y="3556853"/>
            <a:ext cx="54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pl-PL" dirty="0">
                <a:solidFill>
                  <a:schemeClr val="tx1"/>
                </a:solidFill>
              </a:rPr>
              <a:t>p</a:t>
            </a:r>
            <a:r>
              <a:rPr lang="pl-PL" baseline="-25000" dirty="0">
                <a:solidFill>
                  <a:schemeClr val="tx1"/>
                </a:solidFill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a 29">
            <a:extLst>
              <a:ext uri="{FF2B5EF4-FFF2-40B4-BE49-F238E27FC236}">
                <a16:creationId xmlns:a16="http://schemas.microsoft.com/office/drawing/2014/main" id="{2541EF46-341A-A441-F948-C01A4B3BE14B}"/>
              </a:ext>
            </a:extLst>
          </p:cNvPr>
          <p:cNvGrpSpPr/>
          <p:nvPr/>
        </p:nvGrpSpPr>
        <p:grpSpPr>
          <a:xfrm>
            <a:off x="5409727" y="1808547"/>
            <a:ext cx="5338759" cy="1532928"/>
            <a:chOff x="5532443" y="1205801"/>
            <a:chExt cx="5338759" cy="2413003"/>
          </a:xfrm>
        </p:grpSpPr>
        <p:sp>
          <p:nvSpPr>
            <p:cNvPr id="27" name="Trapez 26">
              <a:extLst>
                <a:ext uri="{FF2B5EF4-FFF2-40B4-BE49-F238E27FC236}">
                  <a16:creationId xmlns:a16="http://schemas.microsoft.com/office/drawing/2014/main" id="{489E7F88-C5BB-A2BC-A3B2-3DC827727E2B}"/>
                </a:ext>
              </a:extLst>
            </p:cNvPr>
            <p:cNvSpPr/>
            <p:nvPr/>
          </p:nvSpPr>
          <p:spPr>
            <a:xfrm rot="16200000">
              <a:off x="5432376" y="2145641"/>
              <a:ext cx="746757" cy="546623"/>
            </a:xfrm>
            <a:prstGeom prst="trapezoi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DA89F9A9-E03C-5D10-3D6A-193E79E8761F}"/>
                </a:ext>
              </a:extLst>
            </p:cNvPr>
            <p:cNvGrpSpPr/>
            <p:nvPr/>
          </p:nvGrpSpPr>
          <p:grpSpPr>
            <a:xfrm>
              <a:off x="5765803" y="1205801"/>
              <a:ext cx="5105399" cy="2413003"/>
              <a:chOff x="4385738" y="2650063"/>
              <a:chExt cx="5105399" cy="2413003"/>
            </a:xfrm>
          </p:grpSpPr>
          <p:sp>
            <p:nvSpPr>
              <p:cNvPr id="15" name="Trójkąt równoramienny 14">
                <a:extLst>
                  <a:ext uri="{FF2B5EF4-FFF2-40B4-BE49-F238E27FC236}">
                    <a16:creationId xmlns:a16="http://schemas.microsoft.com/office/drawing/2014/main" id="{F3D145C1-0102-4980-CE2F-318EB032816A}"/>
                  </a:ext>
                </a:extLst>
              </p:cNvPr>
              <p:cNvSpPr/>
              <p:nvPr/>
            </p:nvSpPr>
            <p:spPr>
              <a:xfrm rot="16200000">
                <a:off x="5731936" y="1303865"/>
                <a:ext cx="2413003" cy="5105399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" name="Grupa 16">
                <a:extLst>
                  <a:ext uri="{FF2B5EF4-FFF2-40B4-BE49-F238E27FC236}">
                    <a16:creationId xmlns:a16="http://schemas.microsoft.com/office/drawing/2014/main" id="{57FDA498-5914-3899-0866-841F9834A8EC}"/>
                  </a:ext>
                </a:extLst>
              </p:cNvPr>
              <p:cNvGrpSpPr/>
              <p:nvPr/>
            </p:nvGrpSpPr>
            <p:grpSpPr>
              <a:xfrm>
                <a:off x="4657372" y="3489838"/>
                <a:ext cx="922953" cy="746758"/>
                <a:chOff x="4569005" y="3606800"/>
                <a:chExt cx="1573109" cy="702733"/>
              </a:xfrm>
            </p:grpSpPr>
            <p:sp>
              <p:nvSpPr>
                <p:cNvPr id="18" name="Prostokąt 17">
                  <a:extLst>
                    <a:ext uri="{FF2B5EF4-FFF2-40B4-BE49-F238E27FC236}">
                      <a16:creationId xmlns:a16="http://schemas.microsoft.com/office/drawing/2014/main" id="{A1FA6937-AB62-CFA3-9CCD-77A41533341F}"/>
                    </a:ext>
                  </a:extLst>
                </p:cNvPr>
                <p:cNvSpPr/>
                <p:nvPr/>
              </p:nvSpPr>
              <p:spPr>
                <a:xfrm>
                  <a:off x="4610947" y="3606800"/>
                  <a:ext cx="1515533" cy="70273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Prostokąt 18">
                  <a:extLst>
                    <a:ext uri="{FF2B5EF4-FFF2-40B4-BE49-F238E27FC236}">
                      <a16:creationId xmlns:a16="http://schemas.microsoft.com/office/drawing/2014/main" id="{C571E580-FF01-7BFA-8B8B-A4CBDEA8092D}"/>
                    </a:ext>
                  </a:extLst>
                </p:cNvPr>
                <p:cNvSpPr/>
                <p:nvPr/>
              </p:nvSpPr>
              <p:spPr>
                <a:xfrm>
                  <a:off x="4569005" y="3714727"/>
                  <a:ext cx="1573109" cy="47926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9791BB-1F2B-B377-AC06-E2E97DE3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human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5329E2B-5559-A0DF-6439-48B03DBB0BFA}"/>
              </a:ext>
            </a:extLst>
          </p:cNvPr>
          <p:cNvSpPr/>
          <p:nvPr/>
        </p:nvSpPr>
        <p:spPr>
          <a:xfrm>
            <a:off x="0" y="6324600"/>
            <a:ext cx="12192000" cy="11853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rapez 27">
            <a:extLst>
              <a:ext uri="{FF2B5EF4-FFF2-40B4-BE49-F238E27FC236}">
                <a16:creationId xmlns:a16="http://schemas.microsoft.com/office/drawing/2014/main" id="{8BADB21D-7C2F-214B-9194-F8E58ECDC276}"/>
              </a:ext>
            </a:extLst>
          </p:cNvPr>
          <p:cNvSpPr/>
          <p:nvPr/>
        </p:nvSpPr>
        <p:spPr>
          <a:xfrm rot="16200000">
            <a:off x="5561254" y="2321607"/>
            <a:ext cx="332605" cy="506804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4251D817-C166-9909-28B7-936FFF392F63}"/>
              </a:ext>
            </a:extLst>
          </p:cNvPr>
          <p:cNvGrpSpPr/>
          <p:nvPr/>
        </p:nvGrpSpPr>
        <p:grpSpPr>
          <a:xfrm>
            <a:off x="3272364" y="1502776"/>
            <a:ext cx="3892341" cy="4756941"/>
            <a:chOff x="3272364" y="1502776"/>
            <a:chExt cx="3892341" cy="4756941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0EDAE372-4634-828C-D238-D08D0546B417}"/>
                </a:ext>
              </a:extLst>
            </p:cNvPr>
            <p:cNvGrpSpPr/>
            <p:nvPr/>
          </p:nvGrpSpPr>
          <p:grpSpPr>
            <a:xfrm>
              <a:off x="3678764" y="1502776"/>
              <a:ext cx="2963333" cy="4397178"/>
              <a:chOff x="3343140" y="1513929"/>
              <a:chExt cx="2963333" cy="4397178"/>
            </a:xfrm>
          </p:grpSpPr>
          <p:grpSp>
            <p:nvGrpSpPr>
              <p:cNvPr id="7" name="Grupa 6">
                <a:extLst>
                  <a:ext uri="{FF2B5EF4-FFF2-40B4-BE49-F238E27FC236}">
                    <a16:creationId xmlns:a16="http://schemas.microsoft.com/office/drawing/2014/main" id="{1C84C036-6C11-41BD-C4D9-845DC8390F88}"/>
                  </a:ext>
                </a:extLst>
              </p:cNvPr>
              <p:cNvGrpSpPr/>
              <p:nvPr/>
            </p:nvGrpSpPr>
            <p:grpSpPr>
              <a:xfrm rot="16200000">
                <a:off x="3359846" y="2964480"/>
                <a:ext cx="2929921" cy="2963333"/>
                <a:chOff x="1380067" y="2353733"/>
                <a:chExt cx="4187038" cy="2963333"/>
              </a:xfrm>
            </p:grpSpPr>
            <p:sp>
              <p:nvSpPr>
                <p:cNvPr id="16" name="Prostokąt 15">
                  <a:extLst>
                    <a:ext uri="{FF2B5EF4-FFF2-40B4-BE49-F238E27FC236}">
                      <a16:creationId xmlns:a16="http://schemas.microsoft.com/office/drawing/2014/main" id="{E06CFD39-1D38-B96D-987B-4BC3C5C1365A}"/>
                    </a:ext>
                  </a:extLst>
                </p:cNvPr>
                <p:cNvSpPr/>
                <p:nvPr/>
              </p:nvSpPr>
              <p:spPr>
                <a:xfrm>
                  <a:off x="1380067" y="2353733"/>
                  <a:ext cx="3352800" cy="296333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76200"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Prostokąt 24">
                  <a:extLst>
                    <a:ext uri="{FF2B5EF4-FFF2-40B4-BE49-F238E27FC236}">
                      <a16:creationId xmlns:a16="http://schemas.microsoft.com/office/drawing/2014/main" id="{CE302AFB-1E9C-EE99-BC55-6A22C8AAF7E2}"/>
                    </a:ext>
                  </a:extLst>
                </p:cNvPr>
                <p:cNvSpPr/>
                <p:nvPr/>
              </p:nvSpPr>
              <p:spPr>
                <a:xfrm>
                  <a:off x="4677931" y="3455767"/>
                  <a:ext cx="889174" cy="759266"/>
                </a:xfrm>
                <a:prstGeom prst="rect">
                  <a:avLst/>
                </a:prstGeom>
                <a:solidFill>
                  <a:srgbClr val="FF99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" name="Owal 9">
                <a:extLst>
                  <a:ext uri="{FF2B5EF4-FFF2-40B4-BE49-F238E27FC236}">
                    <a16:creationId xmlns:a16="http://schemas.microsoft.com/office/drawing/2014/main" id="{D6EF96A0-042B-3B1E-6DE7-AFFD9B9E2C61}"/>
                  </a:ext>
                </a:extLst>
              </p:cNvPr>
              <p:cNvSpPr/>
              <p:nvPr/>
            </p:nvSpPr>
            <p:spPr>
              <a:xfrm>
                <a:off x="4130455" y="1513929"/>
                <a:ext cx="1371600" cy="170250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Prostokąt 25">
                <a:extLst>
                  <a:ext uri="{FF2B5EF4-FFF2-40B4-BE49-F238E27FC236}">
                    <a16:creationId xmlns:a16="http://schemas.microsoft.com/office/drawing/2014/main" id="{D8C85B78-3BD3-96EB-3F89-C6CFCE9B848D}"/>
                  </a:ext>
                </a:extLst>
              </p:cNvPr>
              <p:cNvSpPr/>
              <p:nvPr/>
            </p:nvSpPr>
            <p:spPr>
              <a:xfrm rot="16200000">
                <a:off x="4501884" y="3157451"/>
                <a:ext cx="645845" cy="26968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2" name="Łącznik prosty 31">
              <a:extLst>
                <a:ext uri="{FF2B5EF4-FFF2-40B4-BE49-F238E27FC236}">
                  <a16:creationId xmlns:a16="http://schemas.microsoft.com/office/drawing/2014/main" id="{7AAF5987-87A9-5653-438F-4B062E468753}"/>
                </a:ext>
              </a:extLst>
            </p:cNvPr>
            <p:cNvCxnSpPr/>
            <p:nvPr/>
          </p:nvCxnSpPr>
          <p:spPr>
            <a:xfrm flipH="1">
              <a:off x="4577598" y="5911271"/>
              <a:ext cx="406400" cy="348446"/>
            </a:xfrm>
            <a:prstGeom prst="line">
              <a:avLst/>
            </a:prstGeom>
            <a:ln w="762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Łącznik prosty 32">
              <a:extLst>
                <a:ext uri="{FF2B5EF4-FFF2-40B4-BE49-F238E27FC236}">
                  <a16:creationId xmlns:a16="http://schemas.microsoft.com/office/drawing/2014/main" id="{7D8920A9-1620-4A45-86FA-BF2731B81101}"/>
                </a:ext>
              </a:extLst>
            </p:cNvPr>
            <p:cNvCxnSpPr>
              <a:cxnSpLocks/>
            </p:cNvCxnSpPr>
            <p:nvPr/>
          </p:nvCxnSpPr>
          <p:spPr>
            <a:xfrm>
              <a:off x="5421734" y="5884416"/>
              <a:ext cx="522608" cy="375301"/>
            </a:xfrm>
            <a:prstGeom prst="line">
              <a:avLst/>
            </a:prstGeom>
            <a:ln w="762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E4D540CA-05A5-FBA2-F987-3D649AFCF3CC}"/>
                </a:ext>
              </a:extLst>
            </p:cNvPr>
            <p:cNvCxnSpPr/>
            <p:nvPr/>
          </p:nvCxnSpPr>
          <p:spPr>
            <a:xfrm flipH="1">
              <a:off x="3272364" y="4308216"/>
              <a:ext cx="406400" cy="348446"/>
            </a:xfrm>
            <a:prstGeom prst="line">
              <a:avLst/>
            </a:prstGeom>
            <a:ln w="762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Łącznik prosty 37">
              <a:extLst>
                <a:ext uri="{FF2B5EF4-FFF2-40B4-BE49-F238E27FC236}">
                  <a16:creationId xmlns:a16="http://schemas.microsoft.com/office/drawing/2014/main" id="{77E4A744-9985-4CBD-DF86-026167E872B3}"/>
                </a:ext>
              </a:extLst>
            </p:cNvPr>
            <p:cNvCxnSpPr>
              <a:cxnSpLocks/>
            </p:cNvCxnSpPr>
            <p:nvPr/>
          </p:nvCxnSpPr>
          <p:spPr>
            <a:xfrm>
              <a:off x="6642097" y="4345183"/>
              <a:ext cx="522608" cy="375301"/>
            </a:xfrm>
            <a:prstGeom prst="line">
              <a:avLst/>
            </a:prstGeom>
            <a:ln w="762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87F16512-852D-F305-18BA-6853AC6D7FE4}"/>
                </a:ext>
              </a:extLst>
            </p:cNvPr>
            <p:cNvSpPr/>
            <p:nvPr/>
          </p:nvSpPr>
          <p:spPr>
            <a:xfrm>
              <a:off x="5540064" y="1896533"/>
              <a:ext cx="103023" cy="103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ójkąt równoramienny 39">
              <a:extLst>
                <a:ext uri="{FF2B5EF4-FFF2-40B4-BE49-F238E27FC236}">
                  <a16:creationId xmlns:a16="http://schemas.microsoft.com/office/drawing/2014/main" id="{412FF6D0-481B-A131-5C52-7D719CDA3E4C}"/>
                </a:ext>
              </a:extLst>
            </p:cNvPr>
            <p:cNvSpPr/>
            <p:nvPr/>
          </p:nvSpPr>
          <p:spPr>
            <a:xfrm rot="20107644">
              <a:off x="5784103" y="2016297"/>
              <a:ext cx="143280" cy="26630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682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624320-6D46-D66A-9C73-7E7FEC06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It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comes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en-US" dirty="0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F4F969E8-12CA-3B0D-8FA5-EDA4065AE585}"/>
              </a:ext>
            </a:extLst>
          </p:cNvPr>
          <p:cNvGrpSpPr/>
          <p:nvPr/>
        </p:nvGrpSpPr>
        <p:grpSpPr>
          <a:xfrm>
            <a:off x="3636294" y="2001332"/>
            <a:ext cx="4146128" cy="3915736"/>
            <a:chOff x="2527161" y="2272266"/>
            <a:chExt cx="4146128" cy="3915736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9F6CCDA0-6BD2-9937-FB96-8421B75DF200}"/>
                </a:ext>
              </a:extLst>
            </p:cNvPr>
            <p:cNvSpPr/>
            <p:nvPr/>
          </p:nvSpPr>
          <p:spPr>
            <a:xfrm>
              <a:off x="2527161" y="2272266"/>
              <a:ext cx="2073064" cy="1957868"/>
            </a:xfrm>
            <a:prstGeom prst="rect">
              <a:avLst/>
            </a:prstGeom>
            <a:solidFill>
              <a:srgbClr val="FF99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The </a:t>
              </a:r>
              <a:r>
                <a:rPr lang="pl-PL" dirty="0" err="1"/>
                <a:t>human</a:t>
              </a:r>
              <a:endParaRPr lang="en-GB" dirty="0"/>
            </a:p>
          </p:txBody>
        </p:sp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322F8517-08F2-2B6F-5D8E-282908892A2E}"/>
                </a:ext>
              </a:extLst>
            </p:cNvPr>
            <p:cNvSpPr/>
            <p:nvPr/>
          </p:nvSpPr>
          <p:spPr>
            <a:xfrm>
              <a:off x="2527161" y="4230134"/>
              <a:ext cx="2073064" cy="195786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The </a:t>
              </a:r>
              <a:r>
                <a:rPr lang="pl-PL" dirty="0" err="1"/>
                <a:t>pipe</a:t>
              </a:r>
              <a:endParaRPr lang="en-GB" dirty="0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B3D58A2F-C15F-B998-1D4B-FA996EC701CA}"/>
                </a:ext>
              </a:extLst>
            </p:cNvPr>
            <p:cNvSpPr/>
            <p:nvPr/>
          </p:nvSpPr>
          <p:spPr>
            <a:xfrm>
              <a:off x="4600225" y="2272266"/>
              <a:ext cx="2073064" cy="195786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The </a:t>
              </a:r>
              <a:r>
                <a:rPr lang="pl-PL" dirty="0" err="1"/>
                <a:t>air</a:t>
              </a:r>
              <a:r>
                <a:rPr lang="pl-PL" dirty="0"/>
                <a:t> </a:t>
              </a:r>
              <a:r>
                <a:rPr lang="pl-PL" dirty="0" err="1"/>
                <a:t>jet</a:t>
              </a:r>
              <a:endParaRPr lang="en-GB" dirty="0"/>
            </a:p>
          </p:txBody>
        </p:sp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BFD1F9CE-C618-AB08-4A98-16BAB466E396}"/>
                </a:ext>
              </a:extLst>
            </p:cNvPr>
            <p:cNvSpPr/>
            <p:nvPr/>
          </p:nvSpPr>
          <p:spPr>
            <a:xfrm>
              <a:off x="4600225" y="4230134"/>
              <a:ext cx="2073064" cy="195786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The </a:t>
              </a:r>
              <a:r>
                <a:rPr lang="pl-PL" dirty="0" err="1"/>
                <a:t>candle</a:t>
              </a:r>
              <a:endParaRPr lang="en-GB" dirty="0"/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57660A65-A91B-DC83-ED30-087D79B3B6AF}"/>
                </a:ext>
              </a:extLst>
            </p:cNvPr>
            <p:cNvGrpSpPr/>
            <p:nvPr/>
          </p:nvGrpSpPr>
          <p:grpSpPr>
            <a:xfrm>
              <a:off x="3442526" y="3931168"/>
              <a:ext cx="242334" cy="355597"/>
              <a:chOff x="8297333" y="3987800"/>
              <a:chExt cx="242334" cy="355597"/>
            </a:xfrm>
            <a:solidFill>
              <a:srgbClr val="FF0000"/>
            </a:solidFill>
          </p:grpSpPr>
          <p:sp>
            <p:nvSpPr>
              <p:cNvPr id="16" name="Prostokąt: zaokrąglone rogi 15">
                <a:extLst>
                  <a:ext uri="{FF2B5EF4-FFF2-40B4-BE49-F238E27FC236}">
                    <a16:creationId xmlns:a16="http://schemas.microsoft.com/office/drawing/2014/main" id="{B1F86466-04EC-C0BD-CC75-F99EE52C4FC5}"/>
                  </a:ext>
                </a:extLst>
              </p:cNvPr>
              <p:cNvSpPr/>
              <p:nvPr/>
            </p:nvSpPr>
            <p:spPr>
              <a:xfrm>
                <a:off x="8348132" y="4032764"/>
                <a:ext cx="146566" cy="3106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wal 16">
                <a:extLst>
                  <a:ext uri="{FF2B5EF4-FFF2-40B4-BE49-F238E27FC236}">
                    <a16:creationId xmlns:a16="http://schemas.microsoft.com/office/drawing/2014/main" id="{C4D214B5-FDC3-6DEC-341A-432E6684B5A1}"/>
                  </a:ext>
                </a:extLst>
              </p:cNvPr>
              <p:cNvSpPr/>
              <p:nvPr/>
            </p:nvSpPr>
            <p:spPr>
              <a:xfrm>
                <a:off x="8297333" y="3987800"/>
                <a:ext cx="242334" cy="2423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D27B8DFC-3827-EA27-C149-62E9120FC9F3}"/>
                </a:ext>
              </a:extLst>
            </p:cNvPr>
            <p:cNvGrpSpPr/>
            <p:nvPr/>
          </p:nvGrpSpPr>
          <p:grpSpPr>
            <a:xfrm rot="5400000">
              <a:off x="4591947" y="5031270"/>
              <a:ext cx="242334" cy="355597"/>
              <a:chOff x="8297333" y="3987800"/>
              <a:chExt cx="242334" cy="355597"/>
            </a:xfrm>
            <a:solidFill>
              <a:srgbClr val="FF0000"/>
            </a:solidFill>
          </p:grpSpPr>
          <p:sp>
            <p:nvSpPr>
              <p:cNvPr id="19" name="Prostokąt: zaokrąglone rogi 18">
                <a:extLst>
                  <a:ext uri="{FF2B5EF4-FFF2-40B4-BE49-F238E27FC236}">
                    <a16:creationId xmlns:a16="http://schemas.microsoft.com/office/drawing/2014/main" id="{56C036F4-F380-BB53-C2A8-11BC7E4C450A}"/>
                  </a:ext>
                </a:extLst>
              </p:cNvPr>
              <p:cNvSpPr/>
              <p:nvPr/>
            </p:nvSpPr>
            <p:spPr>
              <a:xfrm>
                <a:off x="8348132" y="4032764"/>
                <a:ext cx="146566" cy="3106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wal 19">
                <a:extLst>
                  <a:ext uri="{FF2B5EF4-FFF2-40B4-BE49-F238E27FC236}">
                    <a16:creationId xmlns:a16="http://schemas.microsoft.com/office/drawing/2014/main" id="{D8E84389-777E-AAF1-7AF8-470C89EED966}"/>
                  </a:ext>
                </a:extLst>
              </p:cNvPr>
              <p:cNvSpPr/>
              <p:nvPr/>
            </p:nvSpPr>
            <p:spPr>
              <a:xfrm>
                <a:off x="8297333" y="3987800"/>
                <a:ext cx="242334" cy="2423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7073074-5563-6DD1-C72B-92D5083DEBA1}"/>
                </a:ext>
              </a:extLst>
            </p:cNvPr>
            <p:cNvGrpSpPr/>
            <p:nvPr/>
          </p:nvGrpSpPr>
          <p:grpSpPr>
            <a:xfrm rot="10800000">
              <a:off x="5515590" y="4181685"/>
              <a:ext cx="242334" cy="355597"/>
              <a:chOff x="8297333" y="3987800"/>
              <a:chExt cx="242334" cy="35559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2" name="Prostokąt: zaokrąglone rogi 21">
                <a:extLst>
                  <a:ext uri="{FF2B5EF4-FFF2-40B4-BE49-F238E27FC236}">
                    <a16:creationId xmlns:a16="http://schemas.microsoft.com/office/drawing/2014/main" id="{980E9A3F-34AF-5C91-78A6-4673DA57D4CC}"/>
                  </a:ext>
                </a:extLst>
              </p:cNvPr>
              <p:cNvSpPr/>
              <p:nvPr/>
            </p:nvSpPr>
            <p:spPr>
              <a:xfrm>
                <a:off x="8348132" y="4032764"/>
                <a:ext cx="146566" cy="3106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C5197A9-527A-1A28-CF1C-DF90EFB8E75D}"/>
                  </a:ext>
                </a:extLst>
              </p:cNvPr>
              <p:cNvSpPr/>
              <p:nvPr/>
            </p:nvSpPr>
            <p:spPr>
              <a:xfrm>
                <a:off x="8297333" y="3987800"/>
                <a:ext cx="242334" cy="2423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4CC11DA3-3ED5-38FD-0802-D80F95DEE189}"/>
                </a:ext>
              </a:extLst>
            </p:cNvPr>
            <p:cNvGrpSpPr/>
            <p:nvPr/>
          </p:nvGrpSpPr>
          <p:grpSpPr>
            <a:xfrm rot="5400000">
              <a:off x="4572375" y="3073401"/>
              <a:ext cx="242334" cy="355597"/>
              <a:chOff x="8297333" y="3987800"/>
              <a:chExt cx="242334" cy="355597"/>
            </a:xfrm>
            <a:solidFill>
              <a:srgbClr val="FF9900"/>
            </a:solidFill>
          </p:grpSpPr>
          <p:sp>
            <p:nvSpPr>
              <p:cNvPr id="25" name="Prostokąt: zaokrąglone rogi 24">
                <a:extLst>
                  <a:ext uri="{FF2B5EF4-FFF2-40B4-BE49-F238E27FC236}">
                    <a16:creationId xmlns:a16="http://schemas.microsoft.com/office/drawing/2014/main" id="{26A0D8A0-638F-77BC-DA8B-F977F4B882DA}"/>
                  </a:ext>
                </a:extLst>
              </p:cNvPr>
              <p:cNvSpPr/>
              <p:nvPr/>
            </p:nvSpPr>
            <p:spPr>
              <a:xfrm>
                <a:off x="8348132" y="4032764"/>
                <a:ext cx="146566" cy="31063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wal 25">
                <a:extLst>
                  <a:ext uri="{FF2B5EF4-FFF2-40B4-BE49-F238E27FC236}">
                    <a16:creationId xmlns:a16="http://schemas.microsoft.com/office/drawing/2014/main" id="{53F250BE-A198-5BC4-5496-F5CE49560A1C}"/>
                  </a:ext>
                </a:extLst>
              </p:cNvPr>
              <p:cNvSpPr/>
              <p:nvPr/>
            </p:nvSpPr>
            <p:spPr>
              <a:xfrm>
                <a:off x="8297333" y="3987800"/>
                <a:ext cx="242334" cy="2423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484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99FEDC-17F3-F97B-73AC-BF0FA586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Theoretical</a:t>
            </a:r>
            <a:r>
              <a:rPr lang="pl-PL" dirty="0"/>
              <a:t> </a:t>
            </a:r>
            <a:r>
              <a:rPr lang="pl-PL" dirty="0" err="1"/>
              <a:t>results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05B71A2-1C21-1734-5E78-ACF1E515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4" y="2196458"/>
            <a:ext cx="5228609" cy="352773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AED0EE8-0FD2-DF65-FE37-6F0D8E35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068" y="2196458"/>
            <a:ext cx="5461468" cy="3560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241C4FF2-4D68-AC4B-CC3B-6652A1DE3DD3}"/>
                  </a:ext>
                </a:extLst>
              </p:cNvPr>
              <p:cNvSpPr txBox="1"/>
              <p:nvPr/>
            </p:nvSpPr>
            <p:spPr>
              <a:xfrm>
                <a:off x="7548033" y="581315"/>
                <a:ext cx="2988733" cy="1062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l-PL" sz="36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l-PL" sz="3600" i="1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pl-P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241C4FF2-4D68-AC4B-CC3B-6652A1DE3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33" y="581315"/>
                <a:ext cx="2988733" cy="1062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EB8A848-5432-A5A7-84D2-5B7C27B3E510}"/>
              </a:ext>
            </a:extLst>
          </p:cNvPr>
          <p:cNvCxnSpPr/>
          <p:nvPr/>
        </p:nvCxnSpPr>
        <p:spPr>
          <a:xfrm>
            <a:off x="5562600" y="3793067"/>
            <a:ext cx="745067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68A3FD72-C537-E58F-3A46-333E4B8E8F01}"/>
                  </a:ext>
                </a:extLst>
              </p:cNvPr>
              <p:cNvSpPr txBox="1"/>
              <p:nvPr/>
            </p:nvSpPr>
            <p:spPr>
              <a:xfrm>
                <a:off x="0" y="5724194"/>
                <a:ext cx="5165061" cy="638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l-P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pl-P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pl-PL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pl-PL" i="1" dirty="0">
                        <a:latin typeface="Cambria Math" panose="02040503050406030204" pitchFamily="18" charset="0"/>
                      </a:rPr>
                      <m:t>𝛷</m:t>
                    </m:r>
                    <m:r>
                      <a:rPr lang="pl-PL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i="1" dirty="0"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Sup>
                                  <m:sSub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l-PL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l-PL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pl-PL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pl-PL" i="1" dirty="0">
                        <a:latin typeface="Cambria Math" panose="02040503050406030204" pitchFamily="18" charset="0"/>
                      </a:rPr>
                      <m:t>𝛷</m:t>
                    </m:r>
                    <m:r>
                      <a:rPr lang="pl-PL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i="1" dirty="0"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pl-PL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l-PL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68A3FD72-C537-E58F-3A46-333E4B8E8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24194"/>
                <a:ext cx="5165061" cy="6385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288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AB1968-AABC-C6FA-5115-9A2E12D6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Experimental</a:t>
            </a:r>
            <a:r>
              <a:rPr lang="pl-PL" dirty="0"/>
              <a:t> </a:t>
            </a:r>
            <a:r>
              <a:rPr lang="pl-PL" dirty="0" err="1"/>
              <a:t>results</a:t>
            </a:r>
            <a:endParaRPr lang="en-US" dirty="0"/>
          </a:p>
        </p:txBody>
      </p:sp>
      <p:pic>
        <p:nvPicPr>
          <p:cNvPr id="8194" name="Picture 2" descr="No description available.">
            <a:extLst>
              <a:ext uri="{FF2B5EF4-FFF2-40B4-BE49-F238E27FC236}">
                <a16:creationId xmlns:a16="http://schemas.microsoft.com/office/drawing/2014/main" id="{A4A5D2FD-12F3-D549-6A2B-99DEE8B42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8519" r="-2235" b="34586"/>
          <a:stretch/>
        </p:blipFill>
        <p:spPr bwMode="auto">
          <a:xfrm>
            <a:off x="1215817" y="1992624"/>
            <a:ext cx="3850746" cy="390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No description available.">
            <a:extLst>
              <a:ext uri="{FF2B5EF4-FFF2-40B4-BE49-F238E27FC236}">
                <a16:creationId xmlns:a16="http://schemas.microsoft.com/office/drawing/2014/main" id="{9B0465E9-C1D1-972A-0E92-7DFDB287F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93" y="1992624"/>
            <a:ext cx="2194802" cy="390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No description available.">
            <a:extLst>
              <a:ext uri="{FF2B5EF4-FFF2-40B4-BE49-F238E27FC236}">
                <a16:creationId xmlns:a16="http://schemas.microsoft.com/office/drawing/2014/main" id="{15A18699-51B2-4FD7-FE25-F0C6BA22A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5" t="3209" r="33100" b="31597"/>
          <a:stretch/>
        </p:blipFill>
        <p:spPr bwMode="auto">
          <a:xfrm>
            <a:off x="7670802" y="1992624"/>
            <a:ext cx="1056627" cy="390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89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AF9704-5872-363E-EFF8-4807C161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Experimental</a:t>
            </a:r>
            <a:r>
              <a:rPr lang="pl-PL" dirty="0"/>
              <a:t> </a:t>
            </a:r>
            <a:r>
              <a:rPr lang="pl-PL" dirty="0" err="1"/>
              <a:t>results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30F5823-AC46-4FB9-A28F-EAD4EB96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71" y="1954571"/>
            <a:ext cx="6690940" cy="4221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266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83CC6D-35FB-1599-4ACE-EE1F595F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Air</a:t>
            </a:r>
            <a:r>
              <a:rPr lang="pl-PL" dirty="0"/>
              <a:t> </a:t>
            </a:r>
            <a:r>
              <a:rPr lang="pl-PL" dirty="0" err="1"/>
              <a:t>blast</a:t>
            </a:r>
            <a:r>
              <a:rPr lang="pl-PL" dirty="0"/>
              <a:t>?</a:t>
            </a:r>
            <a:endParaRPr lang="en-US" dirty="0"/>
          </a:p>
        </p:txBody>
      </p:sp>
      <p:grpSp>
        <p:nvGrpSpPr>
          <p:cNvPr id="60" name="Grupa 59">
            <a:extLst>
              <a:ext uri="{FF2B5EF4-FFF2-40B4-BE49-F238E27FC236}">
                <a16:creationId xmlns:a16="http://schemas.microsoft.com/office/drawing/2014/main" id="{4CA3C543-A779-A9F1-F311-D5026CD88564}"/>
              </a:ext>
            </a:extLst>
          </p:cNvPr>
          <p:cNvGrpSpPr/>
          <p:nvPr/>
        </p:nvGrpSpPr>
        <p:grpSpPr>
          <a:xfrm>
            <a:off x="1502458" y="1896625"/>
            <a:ext cx="6506196" cy="4334480"/>
            <a:chOff x="2519270" y="1922025"/>
            <a:chExt cx="6506196" cy="4334480"/>
          </a:xfrm>
        </p:grpSpPr>
        <p:pic>
          <p:nvPicPr>
            <p:cNvPr id="55" name="Obraz 54">
              <a:extLst>
                <a:ext uri="{FF2B5EF4-FFF2-40B4-BE49-F238E27FC236}">
                  <a16:creationId xmlns:a16="http://schemas.microsoft.com/office/drawing/2014/main" id="{1AA1101A-ECDA-B939-152A-DB1E822D8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857"/>
            <a:stretch/>
          </p:blipFill>
          <p:spPr>
            <a:xfrm>
              <a:off x="2519270" y="1922025"/>
              <a:ext cx="6506196" cy="43344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pole tekstowe 56">
                  <a:extLst>
                    <a:ext uri="{FF2B5EF4-FFF2-40B4-BE49-F238E27FC236}">
                      <a16:creationId xmlns:a16="http://schemas.microsoft.com/office/drawing/2014/main" id="{7AAA5578-D695-7C27-208A-6F56EA38563B}"/>
                    </a:ext>
                  </a:extLst>
                </p:cNvPr>
                <p:cNvSpPr txBox="1"/>
                <p:nvPr/>
              </p:nvSpPr>
              <p:spPr>
                <a:xfrm>
                  <a:off x="5772368" y="3416930"/>
                  <a:ext cx="247983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pole tekstowe 56">
                  <a:extLst>
                    <a:ext uri="{FF2B5EF4-FFF2-40B4-BE49-F238E27FC236}">
                      <a16:creationId xmlns:a16="http://schemas.microsoft.com/office/drawing/2014/main" id="{7AAA5578-D695-7C27-208A-6F56EA385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2368" y="3416930"/>
                  <a:ext cx="247983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pole tekstowe 58">
                  <a:extLst>
                    <a:ext uri="{FF2B5EF4-FFF2-40B4-BE49-F238E27FC236}">
                      <a16:creationId xmlns:a16="http://schemas.microsoft.com/office/drawing/2014/main" id="{BD70E8F1-C06E-C4AC-E0C7-822CDDF04A50}"/>
                    </a:ext>
                  </a:extLst>
                </p:cNvPr>
                <p:cNvSpPr txBox="1"/>
                <p:nvPr/>
              </p:nvSpPr>
              <p:spPr>
                <a:xfrm>
                  <a:off x="5889015" y="4336535"/>
                  <a:ext cx="965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pole tekstowe 58">
                  <a:extLst>
                    <a:ext uri="{FF2B5EF4-FFF2-40B4-BE49-F238E27FC236}">
                      <a16:creationId xmlns:a16="http://schemas.microsoft.com/office/drawing/2014/main" id="{BD70E8F1-C06E-C4AC-E0C7-822CDDF04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015" y="4336535"/>
                  <a:ext cx="9652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CBBB5AFC-96D7-2620-8AEE-BC26B5C86FE4}"/>
              </a:ext>
            </a:extLst>
          </p:cNvPr>
          <p:cNvSpPr txBox="1"/>
          <p:nvPr/>
        </p:nvSpPr>
        <p:spPr>
          <a:xfrm>
            <a:off x="8082013" y="2837532"/>
            <a:ext cx="228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Time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takes</a:t>
            </a:r>
            <a:r>
              <a:rPr lang="pl-PL" dirty="0"/>
              <a:t> to </a:t>
            </a:r>
            <a:r>
              <a:rPr lang="pl-PL" dirty="0" err="1"/>
              <a:t>exhale</a:t>
            </a:r>
            <a:endParaRPr lang="en-US" dirty="0"/>
          </a:p>
        </p:txBody>
      </p:sp>
      <p:sp>
        <p:nvSpPr>
          <p:cNvPr id="62" name="pole tekstowe 61">
            <a:extLst>
              <a:ext uri="{FF2B5EF4-FFF2-40B4-BE49-F238E27FC236}">
                <a16:creationId xmlns:a16="http://schemas.microsoft.com/office/drawing/2014/main" id="{5C05A732-CE24-3699-8610-311BD396C913}"/>
              </a:ext>
            </a:extLst>
          </p:cNvPr>
          <p:cNvSpPr txBox="1"/>
          <p:nvPr/>
        </p:nvSpPr>
        <p:spPr>
          <a:xfrm>
            <a:off x="8082013" y="3206864"/>
            <a:ext cx="228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Jet </a:t>
            </a:r>
            <a:r>
              <a:rPr lang="pl-PL" dirty="0" err="1"/>
              <a:t>formation</a:t>
            </a:r>
            <a:r>
              <a:rPr lang="pl-PL" dirty="0"/>
              <a:t> </a:t>
            </a:r>
            <a:r>
              <a:rPr lang="pl-PL" dirty="0" err="1"/>
              <a:t>time</a:t>
            </a:r>
            <a:endParaRPr lang="en-US" dirty="0"/>
          </a:p>
        </p:txBody>
      </p:sp>
      <p:sp>
        <p:nvSpPr>
          <p:cNvPr id="63" name="pole tekstowe 62">
            <a:extLst>
              <a:ext uri="{FF2B5EF4-FFF2-40B4-BE49-F238E27FC236}">
                <a16:creationId xmlns:a16="http://schemas.microsoft.com/office/drawing/2014/main" id="{50189D7C-637E-D5C8-1652-4A1DB2C2E76D}"/>
              </a:ext>
            </a:extLst>
          </p:cNvPr>
          <p:cNvSpPr txBox="1"/>
          <p:nvPr/>
        </p:nvSpPr>
        <p:spPr>
          <a:xfrm>
            <a:off x="10441639" y="305966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≈      a</a:t>
            </a:r>
            <a:endParaRPr lang="en-US" dirty="0"/>
          </a:p>
        </p:txBody>
      </p: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1BE89A23-C9A0-C035-7889-09B91D938AAF}"/>
              </a:ext>
            </a:extLst>
          </p:cNvPr>
          <p:cNvCxnSpPr>
            <a:cxnSpLocks/>
          </p:cNvCxnSpPr>
          <p:nvPr/>
        </p:nvCxnSpPr>
        <p:spPr>
          <a:xfrm>
            <a:off x="8082013" y="3221795"/>
            <a:ext cx="22862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C2E18B54-D2EA-B3EF-601A-DF11559D0827}"/>
              </a:ext>
            </a:extLst>
          </p:cNvPr>
          <p:cNvSpPr txBox="1"/>
          <p:nvPr/>
        </p:nvSpPr>
        <p:spPr>
          <a:xfrm>
            <a:off x="8183881" y="5400932"/>
            <a:ext cx="165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Also</a:t>
            </a:r>
            <a:r>
              <a:rPr lang="pl-PL" dirty="0"/>
              <a:t>, K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constant</a:t>
            </a:r>
            <a:r>
              <a:rPr lang="pl-PL" dirty="0"/>
              <a:t> for small 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7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8FDBC8-D929-129E-99EE-2C730E30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 </a:t>
            </a:r>
            <a:r>
              <a:rPr lang="en-US" dirty="0"/>
              <a:t>statement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12B775-650B-071C-408F-34449BBFD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888888"/>
                </a:solidFill>
                <a:effectLst/>
                <a:latin typeface="Roboto" panose="02000000000000000000" pitchFamily="2" charset="0"/>
              </a:rPr>
              <a:t>It is well known that a directed air blast can suppress fire. </a:t>
            </a:r>
            <a:endParaRPr lang="pl-PL" b="0" i="0" dirty="0">
              <a:solidFill>
                <a:srgbClr val="888888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dirty="0">
                <a:solidFill>
                  <a:srgbClr val="888888"/>
                </a:solidFill>
                <a:effectLst/>
                <a:latin typeface="Roboto" panose="02000000000000000000" pitchFamily="2" charset="0"/>
              </a:rPr>
              <a:t>Usually such air blasts are directed by guiding the air through a </a:t>
            </a:r>
            <a:r>
              <a:rPr lang="en-GB" b="0" i="0" u="sng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pipe</a:t>
            </a:r>
            <a:r>
              <a:rPr lang="en-GB" b="0" i="0" dirty="0">
                <a:solidFill>
                  <a:srgbClr val="888888"/>
                </a:solidFill>
                <a:effectLst/>
                <a:latin typeface="Roboto" panose="02000000000000000000" pitchFamily="2" charset="0"/>
              </a:rPr>
              <a:t>. </a:t>
            </a:r>
            <a:endParaRPr lang="pl-PL" b="0" i="0" dirty="0">
              <a:solidFill>
                <a:srgbClr val="888888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dirty="0">
                <a:solidFill>
                  <a:srgbClr val="888888"/>
                </a:solidFill>
                <a:effectLst/>
                <a:latin typeface="Roboto" panose="02000000000000000000" pitchFamily="2" charset="0"/>
              </a:rPr>
              <a:t>Determine the parameters of the pipe to extinguish fire from maximum </a:t>
            </a:r>
            <a:r>
              <a:rPr lang="en-GB" b="0" i="0" u="sng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distance</a:t>
            </a:r>
            <a:r>
              <a:rPr lang="en-GB" b="0" i="0" dirty="0">
                <a:solidFill>
                  <a:srgbClr val="888888"/>
                </a:solidFill>
                <a:effectLst/>
                <a:latin typeface="Roboto" panose="02000000000000000000" pitchFamily="2" charset="0"/>
              </a:rPr>
              <a:t> (measured from the end of the tube closest to the fire) using only your </a:t>
            </a:r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breath</a:t>
            </a:r>
            <a:r>
              <a:rPr lang="en-GB" b="0" i="0" dirty="0">
                <a:solidFill>
                  <a:srgbClr val="888888"/>
                </a:solidFill>
                <a:effectLst/>
                <a:latin typeface="Roboto" panose="02000000000000000000" pitchFamily="2" charset="0"/>
              </a:rPr>
              <a:t>. </a:t>
            </a:r>
            <a:endParaRPr lang="pl-PL" b="0" i="0" dirty="0">
              <a:solidFill>
                <a:srgbClr val="888888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dirty="0">
                <a:solidFill>
                  <a:srgbClr val="888888"/>
                </a:solidFill>
                <a:effectLst/>
                <a:latin typeface="Roboto" panose="02000000000000000000" pitchFamily="2" charset="0"/>
              </a:rPr>
              <a:t>Perform experiments on the fire from a </a:t>
            </a:r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candle</a:t>
            </a:r>
            <a:r>
              <a:rPr lang="en-GB" b="0" i="0" dirty="0">
                <a:solidFill>
                  <a:srgbClr val="888888"/>
                </a:solidFill>
                <a:effectLst/>
                <a:latin typeface="Roboto" panose="02000000000000000000" pitchFamily="2" charset="0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33841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0B4942-4609-9E68-FE00-549B46FD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Finding</a:t>
            </a:r>
            <a:r>
              <a:rPr lang="pl-PL" dirty="0"/>
              <a:t> the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AF6D98C-F488-24CB-B282-38F0078FD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l-PL" dirty="0"/>
                  <a:t>L = 7cm</a:t>
                </a:r>
              </a:p>
              <a:p>
                <a:r>
                  <a:rPr lang="el-GR" dirty="0"/>
                  <a:t>ρ</a:t>
                </a:r>
                <a:r>
                  <a:rPr lang="pl-PL" dirty="0"/>
                  <a:t> = 1.3 kg/m</a:t>
                </a:r>
                <a:r>
                  <a:rPr lang="pl-PL" baseline="30000" dirty="0"/>
                  <a:t>3</a:t>
                </a:r>
                <a:endParaRPr lang="pl-PL" dirty="0"/>
              </a:p>
              <a:p>
                <a:r>
                  <a:rPr lang="el-GR" dirty="0"/>
                  <a:t>η</a:t>
                </a:r>
                <a:r>
                  <a:rPr lang="pl-PL" dirty="0"/>
                  <a:t> = 1.8*10</a:t>
                </a:r>
                <a:r>
                  <a:rPr lang="pl-PL" baseline="30000" dirty="0"/>
                  <a:t>-5</a:t>
                </a:r>
                <a:r>
                  <a:rPr lang="pl-PL" dirty="0"/>
                  <a:t> Pa*s</a:t>
                </a:r>
              </a:p>
              <a:p>
                <a:r>
                  <a:rPr lang="pl-PL" dirty="0"/>
                  <a:t>K ≈ 6</a:t>
                </a:r>
              </a:p>
              <a:p>
                <a:r>
                  <a:rPr lang="pl-PL" dirty="0"/>
                  <a:t>U* ≈ 3.8 m/s</a:t>
                </a:r>
              </a:p>
              <a:p>
                <a:r>
                  <a:rPr lang="pl-PL" dirty="0"/>
                  <a:t>D</a:t>
                </a:r>
                <a:r>
                  <a:rPr lang="pl-PL" baseline="-25000" dirty="0"/>
                  <a:t>0</a:t>
                </a:r>
                <a:r>
                  <a:rPr lang="pl-PL" dirty="0"/>
                  <a:t> = 12 mm</a:t>
                </a:r>
              </a:p>
              <a:p>
                <a:r>
                  <a:rPr lang="pl-PL" dirty="0" err="1"/>
                  <a:t>Δp</a:t>
                </a:r>
                <a:r>
                  <a:rPr lang="pl-PL" dirty="0"/>
                  <a:t> = 4kPa</a:t>
                </a:r>
              </a:p>
              <a:p>
                <a:r>
                  <a:rPr lang="pl-PL" dirty="0"/>
                  <a:t>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i="1" dirty="0">
                            <a:latin typeface="Cambria Math" panose="02040503050406030204" pitchFamily="18" charset="0"/>
                          </a:rPr>
                          <m:t>𝛷</m:t>
                        </m:r>
                      </m:num>
                      <m:den>
                        <m:sSub>
                          <m:sSubPr>
                            <m:ctrlPr>
                              <a:rPr lang="pl-PL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pl-PL" i="1" dirty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pl-PL" dirty="0"/>
                  <a:t> = 0.59</a:t>
                </a:r>
              </a:p>
              <a:p>
                <a:r>
                  <a:rPr lang="pl-PL" dirty="0"/>
                  <a:t>L</a:t>
                </a:r>
                <a:r>
                  <a:rPr lang="pl-PL" baseline="-25000" dirty="0"/>
                  <a:t>0</a:t>
                </a:r>
                <a:r>
                  <a:rPr lang="pl-PL" dirty="0"/>
                  <a:t> = ? -&gt; small </a:t>
                </a:r>
                <a:r>
                  <a:rPr lang="pl-PL" dirty="0" err="1"/>
                  <a:t>effect</a:t>
                </a:r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AF6D98C-F488-24CB-B282-38F0078FD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227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Nawias klamrowy otwierający 5">
            <a:extLst>
              <a:ext uri="{FF2B5EF4-FFF2-40B4-BE49-F238E27FC236}">
                <a16:creationId xmlns:a16="http://schemas.microsoft.com/office/drawing/2014/main" id="{A949BADB-8313-A7F5-4C48-93490C071460}"/>
              </a:ext>
            </a:extLst>
          </p:cNvPr>
          <p:cNvSpPr/>
          <p:nvPr/>
        </p:nvSpPr>
        <p:spPr>
          <a:xfrm>
            <a:off x="929167" y="3947066"/>
            <a:ext cx="248048" cy="811199"/>
          </a:xfrm>
          <a:prstGeom prst="leftBrace">
            <a:avLst>
              <a:gd name="adj1" fmla="val 8333"/>
              <a:gd name="adj2" fmla="val 77628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EC38635-4E44-1525-8437-357B77EA2C1C}"/>
              </a:ext>
            </a:extLst>
          </p:cNvPr>
          <p:cNvSpPr txBox="1"/>
          <p:nvPr/>
        </p:nvSpPr>
        <p:spPr>
          <a:xfrm>
            <a:off x="53715" y="4510715"/>
            <a:ext cx="87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 err="1"/>
              <a:t>Fitted</a:t>
            </a:r>
            <a:endParaRPr lang="en-US" b="1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AF1EF66-1CCB-9ADF-DF59-674763D30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29" y="1845734"/>
            <a:ext cx="6692691" cy="4295090"/>
          </a:xfrm>
          <a:prstGeom prst="rect">
            <a:avLst/>
          </a:prstGeom>
        </p:spPr>
      </p:pic>
      <p:sp>
        <p:nvSpPr>
          <p:cNvPr id="9" name="Nawias klamrowy otwierający 8">
            <a:extLst>
              <a:ext uri="{FF2B5EF4-FFF2-40B4-BE49-F238E27FC236}">
                <a16:creationId xmlns:a16="http://schemas.microsoft.com/office/drawing/2014/main" id="{F7FC5CB4-7683-0B25-F216-E276C02AEEFA}"/>
              </a:ext>
            </a:extLst>
          </p:cNvPr>
          <p:cNvSpPr/>
          <p:nvPr/>
        </p:nvSpPr>
        <p:spPr>
          <a:xfrm>
            <a:off x="929167" y="4794532"/>
            <a:ext cx="248048" cy="369332"/>
          </a:xfrm>
          <a:prstGeom prst="leftBrace">
            <a:avLst>
              <a:gd name="adj1" fmla="val 8333"/>
              <a:gd name="adj2" fmla="val 21801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1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21B9748-A66A-BCFD-FAE2-1EF845F3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4" y="1837765"/>
            <a:ext cx="6314586" cy="420482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62326B2-6675-C837-D5DE-9DD254E3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optimal</a:t>
            </a:r>
            <a:r>
              <a:rPr lang="pl-PL" dirty="0"/>
              <a:t> </a:t>
            </a:r>
            <a:r>
              <a:rPr lang="pl-PL" dirty="0" err="1"/>
              <a:t>pipe</a:t>
            </a:r>
            <a:endParaRPr lang="en-US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130F199-7CA5-8352-B616-6BB3E8BA5E8B}"/>
              </a:ext>
            </a:extLst>
          </p:cNvPr>
          <p:cNvSpPr txBox="1"/>
          <p:nvPr/>
        </p:nvSpPr>
        <p:spPr>
          <a:xfrm>
            <a:off x="6639361" y="2675466"/>
            <a:ext cx="553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The </a:t>
            </a:r>
            <a:r>
              <a:rPr lang="pl-PL" dirty="0" err="1"/>
              <a:t>optimal</a:t>
            </a:r>
            <a:r>
              <a:rPr lang="pl-PL" dirty="0"/>
              <a:t> D </a:t>
            </a:r>
            <a:r>
              <a:rPr lang="pl-PL" dirty="0" err="1"/>
              <a:t>seems</a:t>
            </a:r>
            <a:r>
              <a:rPr lang="pl-PL" dirty="0"/>
              <a:t> to be D</a:t>
            </a:r>
            <a:r>
              <a:rPr lang="pl-PL" baseline="-25000" dirty="0"/>
              <a:t>0</a:t>
            </a:r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For </a:t>
            </a:r>
            <a:r>
              <a:rPr lang="pl-PL" dirty="0" err="1"/>
              <a:t>large</a:t>
            </a:r>
            <a:r>
              <a:rPr lang="pl-PL" dirty="0"/>
              <a:t> D, </a:t>
            </a:r>
            <a:r>
              <a:rPr lang="pl-PL" dirty="0" err="1"/>
              <a:t>lung</a:t>
            </a:r>
            <a:r>
              <a:rPr lang="pl-PL" dirty="0"/>
              <a:t> </a:t>
            </a:r>
            <a:r>
              <a:rPr lang="pl-PL" dirty="0" err="1"/>
              <a:t>capacity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limiting</a:t>
            </a:r>
            <a:r>
              <a:rPr lang="pl-PL" dirty="0"/>
              <a:t> </a:t>
            </a:r>
            <a:r>
              <a:rPr lang="pl-PL" dirty="0" err="1"/>
              <a:t>factor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For small and medium D, the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factor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pressure</a:t>
            </a:r>
            <a:r>
              <a:rPr lang="pl-PL" dirty="0"/>
              <a:t> drop </a:t>
            </a:r>
            <a:r>
              <a:rPr lang="pl-PL" dirty="0" err="1"/>
              <a:t>due</a:t>
            </a:r>
            <a:r>
              <a:rPr lang="pl-PL" dirty="0"/>
              <a:t> to </a:t>
            </a:r>
            <a:r>
              <a:rPr lang="pl-PL" dirty="0" err="1"/>
              <a:t>sudden</a:t>
            </a:r>
            <a:r>
              <a:rPr lang="pl-PL" dirty="0"/>
              <a:t> </a:t>
            </a:r>
            <a:r>
              <a:rPr lang="pl-PL" dirty="0" err="1"/>
              <a:t>narrowing</a:t>
            </a:r>
            <a:endParaRPr lang="en-US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5D472F0-3819-28F9-3D36-622494402E3A}"/>
              </a:ext>
            </a:extLst>
          </p:cNvPr>
          <p:cNvGrpSpPr/>
          <p:nvPr/>
        </p:nvGrpSpPr>
        <p:grpSpPr>
          <a:xfrm>
            <a:off x="3132337" y="2557207"/>
            <a:ext cx="1095172" cy="2895600"/>
            <a:chOff x="3132337" y="2557207"/>
            <a:chExt cx="1095172" cy="2895600"/>
          </a:xfrm>
        </p:grpSpPr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25EB6E65-D989-BF93-8937-C424A7F2C93B}"/>
                </a:ext>
              </a:extLst>
            </p:cNvPr>
            <p:cNvCxnSpPr/>
            <p:nvPr/>
          </p:nvCxnSpPr>
          <p:spPr>
            <a:xfrm flipV="1">
              <a:off x="3208867" y="2557207"/>
              <a:ext cx="0" cy="289560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BEB4C8F2-8E0E-8D6F-583B-A1FD67606C51}"/>
                </a:ext>
              </a:extLst>
            </p:cNvPr>
            <p:cNvSpPr txBox="1"/>
            <p:nvPr/>
          </p:nvSpPr>
          <p:spPr>
            <a:xfrm>
              <a:off x="3132337" y="499391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D</a:t>
              </a:r>
              <a:r>
                <a:rPr lang="pl-PL" baseline="-25000" dirty="0"/>
                <a:t>0</a:t>
              </a:r>
              <a:r>
                <a:rPr lang="pl-PL" dirty="0"/>
                <a:t>=1.2cm</a:t>
              </a:r>
              <a:endParaRPr lang="en-US" dirty="0"/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089D116-FE07-6B2C-202D-BCB2B1B48A78}"/>
              </a:ext>
            </a:extLst>
          </p:cNvPr>
          <p:cNvGrpSpPr/>
          <p:nvPr/>
        </p:nvGrpSpPr>
        <p:grpSpPr>
          <a:xfrm>
            <a:off x="9197535" y="4561906"/>
            <a:ext cx="605403" cy="1348569"/>
            <a:chOff x="8045538" y="4589929"/>
            <a:chExt cx="605403" cy="1348569"/>
          </a:xfrm>
        </p:grpSpPr>
        <p:cxnSp>
          <p:nvCxnSpPr>
            <p:cNvPr id="21" name="Łącznik prosty 20">
              <a:extLst>
                <a:ext uri="{FF2B5EF4-FFF2-40B4-BE49-F238E27FC236}">
                  <a16:creationId xmlns:a16="http://schemas.microsoft.com/office/drawing/2014/main" id="{C1D24B77-6171-D711-3D7C-65A246D624DE}"/>
                </a:ext>
              </a:extLst>
            </p:cNvPr>
            <p:cNvCxnSpPr>
              <a:cxnSpLocks/>
            </p:cNvCxnSpPr>
            <p:nvPr/>
          </p:nvCxnSpPr>
          <p:spPr>
            <a:xfrm>
              <a:off x="8077200" y="4589929"/>
              <a:ext cx="0" cy="54742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>
              <a:extLst>
                <a:ext uri="{FF2B5EF4-FFF2-40B4-BE49-F238E27FC236}">
                  <a16:creationId xmlns:a16="http://schemas.microsoft.com/office/drawing/2014/main" id="{29C1DAB1-73D0-9AC0-A717-128A867C41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796" y="5099980"/>
              <a:ext cx="602145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>
              <a:extLst>
                <a:ext uri="{FF2B5EF4-FFF2-40B4-BE49-F238E27FC236}">
                  <a16:creationId xmlns:a16="http://schemas.microsoft.com/office/drawing/2014/main" id="{3737AE00-7785-8A70-3F25-3071C4D092D2}"/>
                </a:ext>
              </a:extLst>
            </p:cNvPr>
            <p:cNvCxnSpPr>
              <a:cxnSpLocks/>
            </p:cNvCxnSpPr>
            <p:nvPr/>
          </p:nvCxnSpPr>
          <p:spPr>
            <a:xfrm>
              <a:off x="8045538" y="5374190"/>
              <a:ext cx="605403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25">
              <a:extLst>
                <a:ext uri="{FF2B5EF4-FFF2-40B4-BE49-F238E27FC236}">
                  <a16:creationId xmlns:a16="http://schemas.microsoft.com/office/drawing/2014/main" id="{E590E287-8EDA-011F-09C5-8C8269CAD84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776128" y="5637426"/>
              <a:ext cx="602145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Łącznik: zakrzywiony 29">
            <a:extLst>
              <a:ext uri="{FF2B5EF4-FFF2-40B4-BE49-F238E27FC236}">
                <a16:creationId xmlns:a16="http://schemas.microsoft.com/office/drawing/2014/main" id="{907110B4-CAB9-9B4D-9939-AA4AABF3A17F}"/>
              </a:ext>
            </a:extLst>
          </p:cNvPr>
          <p:cNvCxnSpPr/>
          <p:nvPr/>
        </p:nvCxnSpPr>
        <p:spPr>
          <a:xfrm>
            <a:off x="8534400" y="4717046"/>
            <a:ext cx="794613" cy="45418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: zakrzywiony 30">
            <a:extLst>
              <a:ext uri="{FF2B5EF4-FFF2-40B4-BE49-F238E27FC236}">
                <a16:creationId xmlns:a16="http://schemas.microsoft.com/office/drawing/2014/main" id="{4ECA914F-1468-3531-4B90-90460CA71130}"/>
              </a:ext>
            </a:extLst>
          </p:cNvPr>
          <p:cNvCxnSpPr>
            <a:cxnSpLocks/>
          </p:cNvCxnSpPr>
          <p:nvPr/>
        </p:nvCxnSpPr>
        <p:spPr>
          <a:xfrm flipV="1">
            <a:off x="8534400" y="5252588"/>
            <a:ext cx="794613" cy="45418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77E95BD9-2D75-69D9-CA61-5FABD7BA3896}"/>
              </a:ext>
            </a:extLst>
          </p:cNvPr>
          <p:cNvCxnSpPr/>
          <p:nvPr/>
        </p:nvCxnSpPr>
        <p:spPr>
          <a:xfrm>
            <a:off x="8512275" y="5205475"/>
            <a:ext cx="806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51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F9E4F7-11B4-A50E-95CF-312FAD01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pipe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CA14E6-9FFD-B39C-0CBD-A26CB8BBC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753" y="1792112"/>
            <a:ext cx="3805382" cy="389829"/>
          </a:xfrm>
        </p:spPr>
        <p:txBody>
          <a:bodyPr>
            <a:normAutofit fontScale="92500" lnSpcReduction="10000"/>
          </a:bodyPr>
          <a:lstStyle/>
          <a:p>
            <a:r>
              <a:rPr lang="pl-PL" sz="2400" b="1" dirty="0"/>
              <a:t>From 1.5 m to 1.75 m!</a:t>
            </a:r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14094EAA-0A2E-5CC6-BF10-D5E58739D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4"/>
          <a:stretch/>
        </p:blipFill>
        <p:spPr bwMode="auto">
          <a:xfrm>
            <a:off x="5593977" y="2236694"/>
            <a:ext cx="53562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4CD17D1-CE05-7740-0FCF-F80E1527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29" y="2236694"/>
            <a:ext cx="3702221" cy="35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6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383972-FBF8-7402-3AE9-ECD0B075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9EA3E3-57C1-35AA-75CD-1E2053D4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We decomposed the problem to 4 stages</a:t>
            </a:r>
            <a:endParaRPr lang="pl-PL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We combined models </a:t>
            </a:r>
            <a:r>
              <a:rPr lang="pl-PL" sz="2400" dirty="0"/>
              <a:t>of </a:t>
            </a:r>
            <a:r>
              <a:rPr lang="pl-PL" sz="2400" dirty="0" err="1"/>
              <a:t>these</a:t>
            </a:r>
            <a:r>
              <a:rPr lang="pl-PL" sz="2400" dirty="0"/>
              <a:t> </a:t>
            </a:r>
            <a:r>
              <a:rPr lang="pl-PL" sz="2400" dirty="0" err="1"/>
              <a:t>stages</a:t>
            </a:r>
            <a:r>
              <a:rPr lang="pl-PL" sz="2400" dirty="0"/>
              <a:t> to </a:t>
            </a:r>
            <a:r>
              <a:rPr lang="pl-PL" sz="2400" dirty="0" err="1"/>
              <a:t>get</a:t>
            </a:r>
            <a:r>
              <a:rPr lang="en-US" sz="2400" dirty="0"/>
              <a:t> U</a:t>
            </a:r>
            <a:r>
              <a:rPr lang="en-US" sz="2400" baseline="-25000" dirty="0"/>
              <a:t>0</a:t>
            </a:r>
            <a:r>
              <a:rPr lang="en-US" sz="2400" dirty="0"/>
              <a:t> and x*</a:t>
            </a:r>
            <a:endParaRPr lang="pl-PL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We performed experiments</a:t>
            </a:r>
            <a:r>
              <a:rPr lang="pl-PL" sz="2400" dirty="0"/>
              <a:t> and </a:t>
            </a:r>
            <a:r>
              <a:rPr lang="en-US" sz="2400" dirty="0"/>
              <a:t>fitted the theoretical results</a:t>
            </a:r>
            <a:endParaRPr lang="pl-PL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pl-PL" sz="2400" dirty="0"/>
              <a:t>We </a:t>
            </a:r>
            <a:r>
              <a:rPr lang="pl-PL" sz="2400" dirty="0" err="1"/>
              <a:t>found</a:t>
            </a:r>
            <a:r>
              <a:rPr lang="pl-PL" sz="2400" dirty="0"/>
              <a:t> the </a:t>
            </a:r>
            <a:r>
              <a:rPr lang="pl-PL" sz="2400" dirty="0" err="1"/>
              <a:t>optimal</a:t>
            </a:r>
            <a:r>
              <a:rPr lang="pl-PL" sz="2400" dirty="0"/>
              <a:t> </a:t>
            </a:r>
            <a:r>
              <a:rPr lang="pl-PL" sz="2400" dirty="0" err="1"/>
              <a:t>diameter</a:t>
            </a:r>
            <a:r>
              <a:rPr lang="pl-PL" sz="2400" dirty="0"/>
              <a:t> D for </a:t>
            </a:r>
            <a:r>
              <a:rPr lang="pl-PL" sz="2400" dirty="0" err="1"/>
              <a:t>cylindrical</a:t>
            </a:r>
            <a:r>
              <a:rPr lang="pl-PL" sz="2400" dirty="0"/>
              <a:t> </a:t>
            </a:r>
            <a:r>
              <a:rPr lang="pl-PL" sz="2400" dirty="0" err="1"/>
              <a:t>pipe</a:t>
            </a:r>
            <a:r>
              <a:rPr lang="pl-PL" sz="2400" dirty="0"/>
              <a:t> </a:t>
            </a:r>
            <a:r>
              <a:rPr lang="pl-PL" sz="2400" dirty="0" err="1"/>
              <a:t>at</a:t>
            </a:r>
            <a:r>
              <a:rPr lang="pl-PL" sz="2400" dirty="0"/>
              <a:t> 1.2 cm</a:t>
            </a:r>
            <a:endParaRPr lang="en-US" sz="2400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B45996BD-C59A-476C-E934-0979F4088E7E}"/>
              </a:ext>
            </a:extLst>
          </p:cNvPr>
          <p:cNvGrpSpPr/>
          <p:nvPr/>
        </p:nvGrpSpPr>
        <p:grpSpPr>
          <a:xfrm>
            <a:off x="0" y="6324600"/>
            <a:ext cx="12192000" cy="148184"/>
            <a:chOff x="364068" y="5521739"/>
            <a:chExt cx="9795115" cy="353456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DA99B39C-AD7E-38D2-C406-8AD640DF4C00}"/>
                </a:ext>
              </a:extLst>
            </p:cNvPr>
            <p:cNvSpPr/>
            <p:nvPr/>
          </p:nvSpPr>
          <p:spPr>
            <a:xfrm>
              <a:off x="364068" y="5521742"/>
              <a:ext cx="2449932" cy="353453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9C7DE09E-3686-4220-4E04-DBF8FAF62961}"/>
                </a:ext>
              </a:extLst>
            </p:cNvPr>
            <p:cNvSpPr/>
            <p:nvPr/>
          </p:nvSpPr>
          <p:spPr>
            <a:xfrm>
              <a:off x="2809387" y="5521741"/>
              <a:ext cx="2449932" cy="35345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0B961569-F1A8-BADF-027A-2CF99738A6A4}"/>
                </a:ext>
              </a:extLst>
            </p:cNvPr>
            <p:cNvSpPr/>
            <p:nvPr/>
          </p:nvSpPr>
          <p:spPr>
            <a:xfrm>
              <a:off x="5259319" y="5521740"/>
              <a:ext cx="2449932" cy="35345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3AAF13FB-D353-1C7B-3821-F3EC66A435A4}"/>
                </a:ext>
              </a:extLst>
            </p:cNvPr>
            <p:cNvSpPr/>
            <p:nvPr/>
          </p:nvSpPr>
          <p:spPr>
            <a:xfrm>
              <a:off x="7709251" y="5521739"/>
              <a:ext cx="2449932" cy="35345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75044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DFBD90-CD17-B825-2B5A-3141285C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Electric</a:t>
            </a:r>
            <a:r>
              <a:rPr lang="pl-PL" dirty="0"/>
              <a:t> </a:t>
            </a:r>
            <a:r>
              <a:rPr lang="pl-PL" dirty="0" err="1"/>
              <a:t>circuit</a:t>
            </a:r>
            <a:r>
              <a:rPr lang="pl-PL" dirty="0"/>
              <a:t> </a:t>
            </a:r>
            <a:r>
              <a:rPr lang="pl-PL" dirty="0" err="1"/>
              <a:t>analogy</a:t>
            </a:r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09D3267-E255-33CC-1DC3-F50AF9191235}"/>
              </a:ext>
            </a:extLst>
          </p:cNvPr>
          <p:cNvGrpSpPr/>
          <p:nvPr/>
        </p:nvGrpSpPr>
        <p:grpSpPr>
          <a:xfrm>
            <a:off x="2019298" y="2146160"/>
            <a:ext cx="7727576" cy="3277485"/>
            <a:chOff x="2019298" y="2146160"/>
            <a:chExt cx="7727576" cy="3277485"/>
          </a:xfrm>
        </p:grpSpPr>
        <p:cxnSp>
          <p:nvCxnSpPr>
            <p:cNvPr id="5" name="Łącznik prosty 4">
              <a:extLst>
                <a:ext uri="{FF2B5EF4-FFF2-40B4-BE49-F238E27FC236}">
                  <a16:creationId xmlns:a16="http://schemas.microsoft.com/office/drawing/2014/main" id="{A2819C48-46F8-00C3-9AD0-A41CEAA1C1B9}"/>
                </a:ext>
              </a:extLst>
            </p:cNvPr>
            <p:cNvCxnSpPr/>
            <p:nvPr/>
          </p:nvCxnSpPr>
          <p:spPr>
            <a:xfrm>
              <a:off x="3200400" y="2662518"/>
              <a:ext cx="0" cy="125505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Łącznik prosty 5">
              <a:extLst>
                <a:ext uri="{FF2B5EF4-FFF2-40B4-BE49-F238E27FC236}">
                  <a16:creationId xmlns:a16="http://schemas.microsoft.com/office/drawing/2014/main" id="{596D7DFA-9BE6-E119-D175-34E2C0EAE531}"/>
                </a:ext>
              </a:extLst>
            </p:cNvPr>
            <p:cNvCxnSpPr>
              <a:cxnSpLocks/>
            </p:cNvCxnSpPr>
            <p:nvPr/>
          </p:nvCxnSpPr>
          <p:spPr>
            <a:xfrm>
              <a:off x="2949389" y="2949389"/>
              <a:ext cx="0" cy="69924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Łącznik prosty 7">
              <a:extLst>
                <a:ext uri="{FF2B5EF4-FFF2-40B4-BE49-F238E27FC236}">
                  <a16:creationId xmlns:a16="http://schemas.microsoft.com/office/drawing/2014/main" id="{24FE37EA-D1A8-811D-16BF-5A99A2A41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0400" y="3299012"/>
              <a:ext cx="129988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Prostokąt 9">
              <a:extLst>
                <a:ext uri="{FF2B5EF4-FFF2-40B4-BE49-F238E27FC236}">
                  <a16:creationId xmlns:a16="http://schemas.microsoft.com/office/drawing/2014/main" id="{3059344A-A8E6-957C-D0E0-FC5DF36DD9BA}"/>
                </a:ext>
              </a:extLst>
            </p:cNvPr>
            <p:cNvSpPr/>
            <p:nvPr/>
          </p:nvSpPr>
          <p:spPr>
            <a:xfrm>
              <a:off x="4518212" y="2949389"/>
              <a:ext cx="1344705" cy="69924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tx1"/>
                  </a:solidFill>
                </a:rPr>
                <a:t>a</a:t>
              </a:r>
              <a:r>
                <a:rPr lang="pl-PL" baseline="-25000" dirty="0">
                  <a:solidFill>
                    <a:schemeClr val="tx1"/>
                  </a:solidFill>
                </a:rPr>
                <a:t>0</a:t>
              </a:r>
              <a:r>
                <a:rPr lang="pl-PL" dirty="0">
                  <a:solidFill>
                    <a:schemeClr val="tx1"/>
                  </a:solidFill>
                </a:rPr>
                <a:t>+b</a:t>
              </a:r>
              <a:r>
                <a:rPr lang="pl-PL" baseline="-25000" dirty="0">
                  <a:solidFill>
                    <a:schemeClr val="tx1"/>
                  </a:solidFill>
                </a:rPr>
                <a:t>0</a:t>
              </a:r>
              <a:r>
                <a:rPr lang="pl-PL" dirty="0">
                  <a:solidFill>
                    <a:schemeClr val="tx1"/>
                  </a:solidFill>
                </a:rPr>
                <a:t>*</a:t>
              </a:r>
              <a:r>
                <a:rPr lang="pl-PL" dirty="0">
                  <a:solidFill>
                    <a:schemeClr val="tx1"/>
                  </a:solidFill>
                  <a:latin typeface="Algerian" panose="04020705040A02060702" pitchFamily="82" charset="0"/>
                </a:rPr>
                <a:t>I</a:t>
              </a:r>
            </a:p>
          </p:txBody>
        </p: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8FD2739E-EFD7-E494-C3F9-CCF3624FE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2916" y="3299012"/>
              <a:ext cx="129988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984B4725-F543-5E56-87D0-FD660A4AB45D}"/>
                </a:ext>
              </a:extLst>
            </p:cNvPr>
            <p:cNvSpPr/>
            <p:nvPr/>
          </p:nvSpPr>
          <p:spPr>
            <a:xfrm>
              <a:off x="7180728" y="2949389"/>
              <a:ext cx="1344705" cy="69924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tx1"/>
                  </a:solidFill>
                </a:rPr>
                <a:t>a(R)+b(R)*</a:t>
              </a:r>
              <a:r>
                <a:rPr lang="pl-PL" dirty="0">
                  <a:solidFill>
                    <a:schemeClr val="tx1"/>
                  </a:solidFill>
                  <a:latin typeface="Algerian" panose="04020705040A02060702" pitchFamily="82" charset="0"/>
                </a:rPr>
                <a:t>I</a:t>
              </a:r>
            </a:p>
          </p:txBody>
        </p:sp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C906389E-19A9-83D3-5875-C60D84CBA85D}"/>
                </a:ext>
              </a:extLst>
            </p:cNvPr>
            <p:cNvSpPr txBox="1"/>
            <p:nvPr/>
          </p:nvSpPr>
          <p:spPr>
            <a:xfrm>
              <a:off x="2675071" y="2146160"/>
              <a:ext cx="1175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Lungs</a:t>
              </a:r>
              <a:endParaRPr lang="pl-PL" dirty="0"/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CD21ED63-5D52-D55F-E256-1B9B09C6A345}"/>
                </a:ext>
              </a:extLst>
            </p:cNvPr>
            <p:cNvSpPr txBox="1"/>
            <p:nvPr/>
          </p:nvSpPr>
          <p:spPr>
            <a:xfrm>
              <a:off x="4687646" y="2146160"/>
              <a:ext cx="1175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Trachea</a:t>
              </a:r>
              <a:endParaRPr lang="pl-PL" dirty="0"/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BA78BA26-4434-842A-73FE-F4AD748981CC}"/>
                </a:ext>
              </a:extLst>
            </p:cNvPr>
            <p:cNvSpPr txBox="1"/>
            <p:nvPr/>
          </p:nvSpPr>
          <p:spPr>
            <a:xfrm>
              <a:off x="7560834" y="2158708"/>
              <a:ext cx="1175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Pipe</a:t>
              </a:r>
              <a:endParaRPr lang="pl-PL" dirty="0"/>
            </a:p>
          </p:txBody>
        </p:sp>
        <p:sp>
          <p:nvSpPr>
            <p:cNvPr id="17" name="pole tekstowe 16">
              <a:extLst>
                <a:ext uri="{FF2B5EF4-FFF2-40B4-BE49-F238E27FC236}">
                  <a16:creationId xmlns:a16="http://schemas.microsoft.com/office/drawing/2014/main" id="{422B583A-B827-104C-1C71-AC93DA37131C}"/>
                </a:ext>
              </a:extLst>
            </p:cNvPr>
            <p:cNvSpPr txBox="1"/>
            <p:nvPr/>
          </p:nvSpPr>
          <p:spPr>
            <a:xfrm>
              <a:off x="2675071" y="4100464"/>
              <a:ext cx="1175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Battery</a:t>
              </a:r>
            </a:p>
          </p:txBody>
        </p:sp>
        <p:sp>
          <p:nvSpPr>
            <p:cNvPr id="18" name="pole tekstowe 17">
              <a:extLst>
                <a:ext uri="{FF2B5EF4-FFF2-40B4-BE49-F238E27FC236}">
                  <a16:creationId xmlns:a16="http://schemas.microsoft.com/office/drawing/2014/main" id="{FCEE6781-ABE4-9195-8DF3-A2310152FDE4}"/>
                </a:ext>
              </a:extLst>
            </p:cNvPr>
            <p:cNvSpPr txBox="1"/>
            <p:nvPr/>
          </p:nvSpPr>
          <p:spPr>
            <a:xfrm>
              <a:off x="4193241" y="4100464"/>
              <a:ext cx="1994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Internal</a:t>
              </a:r>
              <a:r>
                <a:rPr lang="pl-PL" dirty="0"/>
                <a:t> </a:t>
              </a:r>
              <a:r>
                <a:rPr lang="pl-PL" dirty="0" err="1"/>
                <a:t>resistance</a:t>
              </a:r>
              <a:endParaRPr lang="pl-PL" dirty="0"/>
            </a:p>
          </p:txBody>
        </p:sp>
        <p:sp>
          <p:nvSpPr>
            <p:cNvPr id="19" name="pole tekstowe 18">
              <a:extLst>
                <a:ext uri="{FF2B5EF4-FFF2-40B4-BE49-F238E27FC236}">
                  <a16:creationId xmlns:a16="http://schemas.microsoft.com/office/drawing/2014/main" id="{C9BFE676-F7AD-EF40-391F-773D2136C105}"/>
                </a:ext>
              </a:extLst>
            </p:cNvPr>
            <p:cNvSpPr txBox="1"/>
            <p:nvPr/>
          </p:nvSpPr>
          <p:spPr>
            <a:xfrm>
              <a:off x="7429498" y="4114801"/>
              <a:ext cx="1994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Resistor</a:t>
              </a:r>
              <a:endParaRPr lang="pl-PL" dirty="0"/>
            </a:p>
          </p:txBody>
        </p:sp>
        <p:cxnSp>
          <p:nvCxnSpPr>
            <p:cNvPr id="20" name="Łącznik prosty 19">
              <a:extLst>
                <a:ext uri="{FF2B5EF4-FFF2-40B4-BE49-F238E27FC236}">
                  <a16:creationId xmlns:a16="http://schemas.microsoft.com/office/drawing/2014/main" id="{02E909E6-D1D7-2523-C7F8-6AE3E4BA3BC1}"/>
                </a:ext>
              </a:extLst>
            </p:cNvPr>
            <p:cNvCxnSpPr>
              <a:cxnSpLocks/>
            </p:cNvCxnSpPr>
            <p:nvPr/>
          </p:nvCxnSpPr>
          <p:spPr>
            <a:xfrm>
              <a:off x="9737909" y="3272117"/>
              <a:ext cx="0" cy="215152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>
              <a:extLst>
                <a:ext uri="{FF2B5EF4-FFF2-40B4-BE49-F238E27FC236}">
                  <a16:creationId xmlns:a16="http://schemas.microsoft.com/office/drawing/2014/main" id="{546F56F8-20E9-5934-4265-005EF4FEA2D9}"/>
                </a:ext>
              </a:extLst>
            </p:cNvPr>
            <p:cNvCxnSpPr>
              <a:cxnSpLocks/>
            </p:cNvCxnSpPr>
            <p:nvPr/>
          </p:nvCxnSpPr>
          <p:spPr>
            <a:xfrm>
              <a:off x="2028263" y="3268528"/>
              <a:ext cx="0" cy="215152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>
              <a:extLst>
                <a:ext uri="{FF2B5EF4-FFF2-40B4-BE49-F238E27FC236}">
                  <a16:creationId xmlns:a16="http://schemas.microsoft.com/office/drawing/2014/main" id="{7CF0774A-31A3-0A88-ACE9-174D68316385}"/>
                </a:ext>
              </a:extLst>
            </p:cNvPr>
            <p:cNvCxnSpPr>
              <a:cxnSpLocks/>
            </p:cNvCxnSpPr>
            <p:nvPr/>
          </p:nvCxnSpPr>
          <p:spPr>
            <a:xfrm>
              <a:off x="2019298" y="5414680"/>
              <a:ext cx="7727576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>
              <a:extLst>
                <a:ext uri="{FF2B5EF4-FFF2-40B4-BE49-F238E27FC236}">
                  <a16:creationId xmlns:a16="http://schemas.microsoft.com/office/drawing/2014/main" id="{EE324327-223E-75B1-F5E0-A708F9A070F4}"/>
                </a:ext>
              </a:extLst>
            </p:cNvPr>
            <p:cNvCxnSpPr>
              <a:cxnSpLocks/>
            </p:cNvCxnSpPr>
            <p:nvPr/>
          </p:nvCxnSpPr>
          <p:spPr>
            <a:xfrm>
              <a:off x="2019298" y="3277489"/>
              <a:ext cx="93009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DA861628-976F-958F-66DC-125158704372}"/>
                </a:ext>
              </a:extLst>
            </p:cNvPr>
            <p:cNvCxnSpPr>
              <a:cxnSpLocks/>
            </p:cNvCxnSpPr>
            <p:nvPr/>
          </p:nvCxnSpPr>
          <p:spPr>
            <a:xfrm>
              <a:off x="8525433" y="3286454"/>
              <a:ext cx="122144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D887D2A0-DDA1-8DD8-264D-36F4440C5582}"/>
              </a:ext>
            </a:extLst>
          </p:cNvPr>
          <p:cNvSpPr txBox="1"/>
          <p:nvPr/>
        </p:nvSpPr>
        <p:spPr>
          <a:xfrm>
            <a:off x="9888072" y="699247"/>
            <a:ext cx="150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pl-PL" dirty="0"/>
              <a:t>p ~ </a:t>
            </a:r>
            <a:r>
              <a:rPr lang="pl-PL" dirty="0" err="1"/>
              <a:t>Voltage</a:t>
            </a:r>
            <a:endParaRPr lang="pl-PL" dirty="0"/>
          </a:p>
          <a:p>
            <a:r>
              <a:rPr lang="pl-PL" dirty="0"/>
              <a:t>Φ  ~  </a:t>
            </a:r>
            <a:r>
              <a:rPr lang="pl-PL" dirty="0" err="1"/>
              <a:t>Intensity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10252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DFBD90-CD17-B825-2B5A-3141285C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Electric</a:t>
            </a:r>
            <a:r>
              <a:rPr lang="pl-PL" dirty="0"/>
              <a:t> </a:t>
            </a:r>
            <a:r>
              <a:rPr lang="pl-PL" dirty="0" err="1"/>
              <a:t>circuit</a:t>
            </a:r>
            <a:r>
              <a:rPr lang="pl-PL" dirty="0"/>
              <a:t> </a:t>
            </a:r>
            <a:r>
              <a:rPr lang="pl-PL" dirty="0" err="1"/>
              <a:t>analogy</a:t>
            </a:r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09D3267-E255-33CC-1DC3-F50AF9191235}"/>
              </a:ext>
            </a:extLst>
          </p:cNvPr>
          <p:cNvGrpSpPr/>
          <p:nvPr/>
        </p:nvGrpSpPr>
        <p:grpSpPr>
          <a:xfrm>
            <a:off x="2019298" y="2146160"/>
            <a:ext cx="7727576" cy="3277485"/>
            <a:chOff x="2019298" y="2146160"/>
            <a:chExt cx="7727576" cy="3277485"/>
          </a:xfrm>
        </p:grpSpPr>
        <p:cxnSp>
          <p:nvCxnSpPr>
            <p:cNvPr id="5" name="Łącznik prosty 4">
              <a:extLst>
                <a:ext uri="{FF2B5EF4-FFF2-40B4-BE49-F238E27FC236}">
                  <a16:creationId xmlns:a16="http://schemas.microsoft.com/office/drawing/2014/main" id="{A2819C48-46F8-00C3-9AD0-A41CEAA1C1B9}"/>
                </a:ext>
              </a:extLst>
            </p:cNvPr>
            <p:cNvCxnSpPr/>
            <p:nvPr/>
          </p:nvCxnSpPr>
          <p:spPr>
            <a:xfrm>
              <a:off x="3200400" y="2662518"/>
              <a:ext cx="0" cy="125505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Łącznik prosty 7">
              <a:extLst>
                <a:ext uri="{FF2B5EF4-FFF2-40B4-BE49-F238E27FC236}">
                  <a16:creationId xmlns:a16="http://schemas.microsoft.com/office/drawing/2014/main" id="{24FE37EA-D1A8-811D-16BF-5A99A2A41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0400" y="3299012"/>
              <a:ext cx="129988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Prostokąt 9">
              <a:extLst>
                <a:ext uri="{FF2B5EF4-FFF2-40B4-BE49-F238E27FC236}">
                  <a16:creationId xmlns:a16="http://schemas.microsoft.com/office/drawing/2014/main" id="{3059344A-A8E6-957C-D0E0-FC5DF36DD9BA}"/>
                </a:ext>
              </a:extLst>
            </p:cNvPr>
            <p:cNvSpPr/>
            <p:nvPr/>
          </p:nvSpPr>
          <p:spPr>
            <a:xfrm>
              <a:off x="4518212" y="2949389"/>
              <a:ext cx="1344705" cy="69924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tx1"/>
                  </a:solidFill>
                </a:rPr>
                <a:t>a</a:t>
              </a:r>
              <a:r>
                <a:rPr lang="pl-PL" baseline="-25000" dirty="0">
                  <a:solidFill>
                    <a:schemeClr val="tx1"/>
                  </a:solidFill>
                </a:rPr>
                <a:t>0</a:t>
              </a:r>
              <a:r>
                <a:rPr lang="pl-PL" dirty="0">
                  <a:solidFill>
                    <a:schemeClr val="tx1"/>
                  </a:solidFill>
                </a:rPr>
                <a:t>+b</a:t>
              </a:r>
              <a:r>
                <a:rPr lang="pl-PL" baseline="-25000" dirty="0">
                  <a:solidFill>
                    <a:schemeClr val="tx1"/>
                  </a:solidFill>
                </a:rPr>
                <a:t>0</a:t>
              </a:r>
              <a:r>
                <a:rPr lang="pl-PL" dirty="0">
                  <a:solidFill>
                    <a:schemeClr val="tx1"/>
                  </a:solidFill>
                </a:rPr>
                <a:t>*</a:t>
              </a:r>
              <a:r>
                <a:rPr lang="pl-PL" dirty="0">
                  <a:solidFill>
                    <a:schemeClr val="tx1"/>
                  </a:solidFill>
                  <a:latin typeface="Algerian" panose="04020705040A02060702" pitchFamily="82" charset="0"/>
                </a:rPr>
                <a:t>I</a:t>
              </a:r>
            </a:p>
          </p:txBody>
        </p: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8FD2739E-EFD7-E494-C3F9-CCF3624FE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2916" y="3299012"/>
              <a:ext cx="129988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984B4725-F543-5E56-87D0-FD660A4AB45D}"/>
                </a:ext>
              </a:extLst>
            </p:cNvPr>
            <p:cNvSpPr/>
            <p:nvPr/>
          </p:nvSpPr>
          <p:spPr>
            <a:xfrm>
              <a:off x="7180728" y="2949389"/>
              <a:ext cx="1344705" cy="69924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tx1"/>
                  </a:solidFill>
                </a:rPr>
                <a:t>a(R)+b(R)*</a:t>
              </a:r>
              <a:r>
                <a:rPr lang="pl-PL" dirty="0">
                  <a:solidFill>
                    <a:schemeClr val="tx1"/>
                  </a:solidFill>
                  <a:latin typeface="Algerian" panose="04020705040A02060702" pitchFamily="82" charset="0"/>
                </a:rPr>
                <a:t>I</a:t>
              </a:r>
            </a:p>
          </p:txBody>
        </p:sp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C906389E-19A9-83D3-5875-C60D84CBA85D}"/>
                </a:ext>
              </a:extLst>
            </p:cNvPr>
            <p:cNvSpPr txBox="1"/>
            <p:nvPr/>
          </p:nvSpPr>
          <p:spPr>
            <a:xfrm>
              <a:off x="2675071" y="2146160"/>
              <a:ext cx="1175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Lungs</a:t>
              </a:r>
              <a:endParaRPr lang="pl-PL" dirty="0"/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CD21ED63-5D52-D55F-E256-1B9B09C6A345}"/>
                </a:ext>
              </a:extLst>
            </p:cNvPr>
            <p:cNvSpPr txBox="1"/>
            <p:nvPr/>
          </p:nvSpPr>
          <p:spPr>
            <a:xfrm>
              <a:off x="4687646" y="2146160"/>
              <a:ext cx="1175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Trachea</a:t>
              </a:r>
              <a:endParaRPr lang="pl-PL" dirty="0"/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BA78BA26-4434-842A-73FE-F4AD748981CC}"/>
                </a:ext>
              </a:extLst>
            </p:cNvPr>
            <p:cNvSpPr txBox="1"/>
            <p:nvPr/>
          </p:nvSpPr>
          <p:spPr>
            <a:xfrm>
              <a:off x="7560834" y="2158708"/>
              <a:ext cx="1175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Pipe</a:t>
              </a:r>
              <a:endParaRPr lang="pl-PL" dirty="0"/>
            </a:p>
          </p:txBody>
        </p:sp>
        <p:sp>
          <p:nvSpPr>
            <p:cNvPr id="17" name="pole tekstowe 16">
              <a:extLst>
                <a:ext uri="{FF2B5EF4-FFF2-40B4-BE49-F238E27FC236}">
                  <a16:creationId xmlns:a16="http://schemas.microsoft.com/office/drawing/2014/main" id="{422B583A-B827-104C-1C71-AC93DA37131C}"/>
                </a:ext>
              </a:extLst>
            </p:cNvPr>
            <p:cNvSpPr txBox="1"/>
            <p:nvPr/>
          </p:nvSpPr>
          <p:spPr>
            <a:xfrm>
              <a:off x="2342029" y="4100464"/>
              <a:ext cx="15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u="sng" dirty="0" err="1"/>
                <a:t>Condensator</a:t>
              </a:r>
              <a:endParaRPr lang="pl-PL" u="sng" dirty="0"/>
            </a:p>
          </p:txBody>
        </p:sp>
        <p:sp>
          <p:nvSpPr>
            <p:cNvPr id="18" name="pole tekstowe 17">
              <a:extLst>
                <a:ext uri="{FF2B5EF4-FFF2-40B4-BE49-F238E27FC236}">
                  <a16:creationId xmlns:a16="http://schemas.microsoft.com/office/drawing/2014/main" id="{FCEE6781-ABE4-9195-8DF3-A2310152FDE4}"/>
                </a:ext>
              </a:extLst>
            </p:cNvPr>
            <p:cNvSpPr txBox="1"/>
            <p:nvPr/>
          </p:nvSpPr>
          <p:spPr>
            <a:xfrm>
              <a:off x="4193241" y="4100464"/>
              <a:ext cx="1994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Internal</a:t>
              </a:r>
              <a:r>
                <a:rPr lang="pl-PL" dirty="0"/>
                <a:t> </a:t>
              </a:r>
              <a:r>
                <a:rPr lang="pl-PL" dirty="0" err="1"/>
                <a:t>resistance</a:t>
              </a:r>
              <a:endParaRPr lang="pl-PL" dirty="0"/>
            </a:p>
          </p:txBody>
        </p:sp>
        <p:sp>
          <p:nvSpPr>
            <p:cNvPr id="19" name="pole tekstowe 18">
              <a:extLst>
                <a:ext uri="{FF2B5EF4-FFF2-40B4-BE49-F238E27FC236}">
                  <a16:creationId xmlns:a16="http://schemas.microsoft.com/office/drawing/2014/main" id="{C9BFE676-F7AD-EF40-391F-773D2136C105}"/>
                </a:ext>
              </a:extLst>
            </p:cNvPr>
            <p:cNvSpPr txBox="1"/>
            <p:nvPr/>
          </p:nvSpPr>
          <p:spPr>
            <a:xfrm>
              <a:off x="7429498" y="4114801"/>
              <a:ext cx="1994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Resistor</a:t>
              </a:r>
              <a:endParaRPr lang="pl-PL" dirty="0"/>
            </a:p>
          </p:txBody>
        </p:sp>
        <p:cxnSp>
          <p:nvCxnSpPr>
            <p:cNvPr id="20" name="Łącznik prosty 19">
              <a:extLst>
                <a:ext uri="{FF2B5EF4-FFF2-40B4-BE49-F238E27FC236}">
                  <a16:creationId xmlns:a16="http://schemas.microsoft.com/office/drawing/2014/main" id="{02E909E6-D1D7-2523-C7F8-6AE3E4BA3BC1}"/>
                </a:ext>
              </a:extLst>
            </p:cNvPr>
            <p:cNvCxnSpPr>
              <a:cxnSpLocks/>
            </p:cNvCxnSpPr>
            <p:nvPr/>
          </p:nvCxnSpPr>
          <p:spPr>
            <a:xfrm>
              <a:off x="9737909" y="3272117"/>
              <a:ext cx="0" cy="215152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>
              <a:extLst>
                <a:ext uri="{FF2B5EF4-FFF2-40B4-BE49-F238E27FC236}">
                  <a16:creationId xmlns:a16="http://schemas.microsoft.com/office/drawing/2014/main" id="{546F56F8-20E9-5934-4265-005EF4FEA2D9}"/>
                </a:ext>
              </a:extLst>
            </p:cNvPr>
            <p:cNvCxnSpPr>
              <a:cxnSpLocks/>
            </p:cNvCxnSpPr>
            <p:nvPr/>
          </p:nvCxnSpPr>
          <p:spPr>
            <a:xfrm>
              <a:off x="2028263" y="3268528"/>
              <a:ext cx="0" cy="215152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>
              <a:extLst>
                <a:ext uri="{FF2B5EF4-FFF2-40B4-BE49-F238E27FC236}">
                  <a16:creationId xmlns:a16="http://schemas.microsoft.com/office/drawing/2014/main" id="{7CF0774A-31A3-0A88-ACE9-174D68316385}"/>
                </a:ext>
              </a:extLst>
            </p:cNvPr>
            <p:cNvCxnSpPr>
              <a:cxnSpLocks/>
            </p:cNvCxnSpPr>
            <p:nvPr/>
          </p:nvCxnSpPr>
          <p:spPr>
            <a:xfrm>
              <a:off x="2019298" y="5414680"/>
              <a:ext cx="7727576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>
              <a:extLst>
                <a:ext uri="{FF2B5EF4-FFF2-40B4-BE49-F238E27FC236}">
                  <a16:creationId xmlns:a16="http://schemas.microsoft.com/office/drawing/2014/main" id="{EE324327-223E-75B1-F5E0-A708F9A070F4}"/>
                </a:ext>
              </a:extLst>
            </p:cNvPr>
            <p:cNvCxnSpPr>
              <a:cxnSpLocks/>
            </p:cNvCxnSpPr>
            <p:nvPr/>
          </p:nvCxnSpPr>
          <p:spPr>
            <a:xfrm>
              <a:off x="2019298" y="3277489"/>
              <a:ext cx="93009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DA861628-976F-958F-66DC-125158704372}"/>
                </a:ext>
              </a:extLst>
            </p:cNvPr>
            <p:cNvCxnSpPr>
              <a:cxnSpLocks/>
            </p:cNvCxnSpPr>
            <p:nvPr/>
          </p:nvCxnSpPr>
          <p:spPr>
            <a:xfrm>
              <a:off x="8525433" y="3286454"/>
              <a:ext cx="122144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D887D2A0-DDA1-8DD8-264D-36F4440C5582}"/>
              </a:ext>
            </a:extLst>
          </p:cNvPr>
          <p:cNvSpPr txBox="1"/>
          <p:nvPr/>
        </p:nvSpPr>
        <p:spPr>
          <a:xfrm>
            <a:off x="9888072" y="699247"/>
            <a:ext cx="150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pl-PL" dirty="0"/>
              <a:t>p ~ </a:t>
            </a:r>
            <a:r>
              <a:rPr lang="pl-PL" dirty="0" err="1"/>
              <a:t>Voltage</a:t>
            </a:r>
            <a:endParaRPr lang="pl-PL" dirty="0"/>
          </a:p>
          <a:p>
            <a:r>
              <a:rPr lang="pl-PL" dirty="0"/>
              <a:t>Φ  ~  </a:t>
            </a:r>
            <a:r>
              <a:rPr lang="pl-PL" dirty="0" err="1"/>
              <a:t>Intensity</a:t>
            </a:r>
            <a:endParaRPr lang="pl-PL" dirty="0"/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D27CC4CB-EC17-2B09-DDBB-F3CE4AF4D4B4}"/>
              </a:ext>
            </a:extLst>
          </p:cNvPr>
          <p:cNvCxnSpPr/>
          <p:nvPr/>
        </p:nvCxnSpPr>
        <p:spPr>
          <a:xfrm>
            <a:off x="2958354" y="2662518"/>
            <a:ext cx="0" cy="125505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38ACDCB-C69C-1939-16BD-BD3FA42853AC}"/>
              </a:ext>
            </a:extLst>
          </p:cNvPr>
          <p:cNvSpPr txBox="1"/>
          <p:nvPr/>
        </p:nvSpPr>
        <p:spPr>
          <a:xfrm>
            <a:off x="99732" y="2426754"/>
            <a:ext cx="239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Lung</a:t>
            </a:r>
            <a:r>
              <a:rPr lang="pl-PL" dirty="0"/>
              <a:t> </a:t>
            </a:r>
            <a:r>
              <a:rPr lang="pl-PL" dirty="0" err="1"/>
              <a:t>volume</a:t>
            </a:r>
            <a:r>
              <a:rPr lang="pl-PL" dirty="0"/>
              <a:t> ~ </a:t>
            </a:r>
            <a:r>
              <a:rPr lang="pl-PL" dirty="0" err="1"/>
              <a:t>charge</a:t>
            </a:r>
            <a:r>
              <a:rPr lang="pl-PL" dirty="0"/>
              <a:t>!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EABDA365-4667-EE76-AD65-1C32DCA23856}"/>
              </a:ext>
            </a:extLst>
          </p:cNvPr>
          <p:cNvCxnSpPr>
            <a:cxnSpLocks/>
          </p:cNvCxnSpPr>
          <p:nvPr/>
        </p:nvCxnSpPr>
        <p:spPr>
          <a:xfrm>
            <a:off x="1640543" y="2807301"/>
            <a:ext cx="1265480" cy="346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CD4B5C5A-E32C-8F80-9146-8E50DE4C6762}"/>
                  </a:ext>
                </a:extLst>
              </p:cNvPr>
              <p:cNvSpPr txBox="1"/>
              <p:nvPr/>
            </p:nvSpPr>
            <p:spPr>
              <a:xfrm>
                <a:off x="7661063" y="1408418"/>
                <a:ext cx="6142566" cy="1220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200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l-PL" sz="20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0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pl-PL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pl-PL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l-PL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pl-PL" sz="20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l-P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pl-PL" sz="2000" i="1" dirty="0" smtClean="0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pl-PL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000" i="1" dirty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sz="2000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sz="2000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2000" dirty="0"/>
              </a:p>
            </p:txBody>
          </p:sp>
        </mc:Choice>
        <mc:Fallback xmlns="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CD4B5C5A-E32C-8F80-9146-8E50DE4C6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063" y="1408418"/>
                <a:ext cx="6142566" cy="1220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43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2326B2-6675-C837-D5DE-9DD254E3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optimal</a:t>
            </a:r>
            <a:r>
              <a:rPr lang="pl-PL" dirty="0"/>
              <a:t> </a:t>
            </a:r>
            <a:r>
              <a:rPr lang="pl-PL" dirty="0" err="1"/>
              <a:t>pipe</a:t>
            </a:r>
            <a:r>
              <a:rPr lang="pl-PL" dirty="0"/>
              <a:t> - </a:t>
            </a:r>
            <a:r>
              <a:rPr lang="pl-PL" dirty="0" err="1"/>
              <a:t>Length</a:t>
            </a:r>
            <a:endParaRPr lang="en-US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130F199-7CA5-8352-B616-6BB3E8BA5E8B}"/>
              </a:ext>
            </a:extLst>
          </p:cNvPr>
          <p:cNvSpPr txBox="1"/>
          <p:nvPr/>
        </p:nvSpPr>
        <p:spPr>
          <a:xfrm>
            <a:off x="6460066" y="2675466"/>
            <a:ext cx="55392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The </a:t>
            </a:r>
            <a:r>
              <a:rPr lang="pl-PL" dirty="0" err="1"/>
              <a:t>optimal</a:t>
            </a:r>
            <a:r>
              <a:rPr lang="pl-PL" dirty="0"/>
              <a:t> D </a:t>
            </a:r>
            <a:r>
              <a:rPr lang="pl-PL" dirty="0" err="1"/>
              <a:t>seems</a:t>
            </a:r>
            <a:r>
              <a:rPr lang="pl-PL" dirty="0"/>
              <a:t> to be D</a:t>
            </a:r>
            <a:r>
              <a:rPr lang="pl-PL" baseline="-25000" dirty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Increasing</a:t>
            </a:r>
            <a:r>
              <a:rPr lang="pl-PL" dirty="0"/>
              <a:t> L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, but small </a:t>
            </a:r>
            <a:r>
              <a:rPr lang="pl-PL" dirty="0" err="1"/>
              <a:t>effect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However</a:t>
            </a:r>
            <a:r>
              <a:rPr lang="pl-PL" dirty="0"/>
              <a:t>, </a:t>
            </a:r>
            <a:r>
              <a:rPr lang="pl-PL" dirty="0" err="1"/>
              <a:t>increasing</a:t>
            </a:r>
            <a:r>
              <a:rPr lang="pl-PL" dirty="0"/>
              <a:t> L </a:t>
            </a:r>
            <a:r>
              <a:rPr lang="pl-PL" dirty="0" err="1"/>
              <a:t>increases</a:t>
            </a:r>
            <a:r>
              <a:rPr lang="pl-PL" dirty="0"/>
              <a:t> the </a:t>
            </a:r>
            <a:r>
              <a:rPr lang="pl-PL" dirty="0" err="1"/>
              <a:t>blowing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required</a:t>
            </a:r>
            <a:r>
              <a:rPr lang="pl-PL" dirty="0"/>
              <a:t>! </a:t>
            </a:r>
            <a:endParaRPr lang="en-US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5D472F0-3819-28F9-3D36-622494402E3A}"/>
              </a:ext>
            </a:extLst>
          </p:cNvPr>
          <p:cNvGrpSpPr/>
          <p:nvPr/>
        </p:nvGrpSpPr>
        <p:grpSpPr>
          <a:xfrm>
            <a:off x="801262" y="2557207"/>
            <a:ext cx="5325218" cy="3467584"/>
            <a:chOff x="801262" y="2557207"/>
            <a:chExt cx="5325218" cy="3467584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B704F61A-84FF-37F0-5202-CC22BDF2CA76}"/>
                </a:ext>
              </a:extLst>
            </p:cNvPr>
            <p:cNvGrpSpPr/>
            <p:nvPr/>
          </p:nvGrpSpPr>
          <p:grpSpPr>
            <a:xfrm>
              <a:off x="801262" y="2557207"/>
              <a:ext cx="5325218" cy="3467584"/>
              <a:chOff x="801262" y="2557207"/>
              <a:chExt cx="5325218" cy="3467584"/>
            </a:xfrm>
          </p:grpSpPr>
          <p:pic>
            <p:nvPicPr>
              <p:cNvPr id="9" name="Obraz 8">
                <a:extLst>
                  <a:ext uri="{FF2B5EF4-FFF2-40B4-BE49-F238E27FC236}">
                    <a16:creationId xmlns:a16="http://schemas.microsoft.com/office/drawing/2014/main" id="{C304C6C8-0386-96A5-4436-00CD3B658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1262" y="2557207"/>
                <a:ext cx="5325218" cy="3467584"/>
              </a:xfrm>
              <a:prstGeom prst="rect">
                <a:avLst/>
              </a:prstGeom>
            </p:spPr>
          </p:pic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904302A9-84EB-F233-40A3-4AFC70B6BF84}"/>
                  </a:ext>
                </a:extLst>
              </p:cNvPr>
              <p:cNvSpPr txBox="1"/>
              <p:nvPr/>
            </p:nvSpPr>
            <p:spPr>
              <a:xfrm>
                <a:off x="1778001" y="3429000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/>
                  <a:t>L=7cm</a:t>
                </a:r>
                <a:endParaRPr lang="en-US" dirty="0"/>
              </a:p>
            </p:txBody>
          </p:sp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40439540-2404-6CA4-AD57-1F8929F042C8}"/>
                  </a:ext>
                </a:extLst>
              </p:cNvPr>
              <p:cNvSpPr txBox="1"/>
              <p:nvPr/>
            </p:nvSpPr>
            <p:spPr>
              <a:xfrm>
                <a:off x="2575014" y="4174067"/>
                <a:ext cx="699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/>
                  <a:t>L=7m</a:t>
                </a:r>
                <a:endParaRPr lang="en-US" dirty="0"/>
              </a:p>
            </p:txBody>
          </p:sp>
          <p:cxnSp>
            <p:nvCxnSpPr>
              <p:cNvPr id="11" name="Łącznik prosty 10">
                <a:extLst>
                  <a:ext uri="{FF2B5EF4-FFF2-40B4-BE49-F238E27FC236}">
                    <a16:creationId xmlns:a16="http://schemas.microsoft.com/office/drawing/2014/main" id="{25EB6E65-D989-BF93-8937-C424A7F2C93B}"/>
                  </a:ext>
                </a:extLst>
              </p:cNvPr>
              <p:cNvCxnSpPr/>
              <p:nvPr/>
            </p:nvCxnSpPr>
            <p:spPr>
              <a:xfrm flipV="1">
                <a:off x="3208867" y="2557207"/>
                <a:ext cx="0" cy="28956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BEB4C8F2-8E0E-8D6F-583B-A1FD67606C51}"/>
                </a:ext>
              </a:extLst>
            </p:cNvPr>
            <p:cNvSpPr txBox="1"/>
            <p:nvPr/>
          </p:nvSpPr>
          <p:spPr>
            <a:xfrm>
              <a:off x="3132337" y="499391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D</a:t>
              </a:r>
              <a:r>
                <a:rPr lang="pl-PL" baseline="-25000" dirty="0"/>
                <a:t>0</a:t>
              </a:r>
              <a:r>
                <a:rPr lang="pl-PL" dirty="0"/>
                <a:t>=1.2cm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4845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F5846FA7-3BF9-D33E-405A-589DCD096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48" y="1993181"/>
            <a:ext cx="3436918" cy="1828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61E33F5-5D5D-3871-9FD4-CE332D7E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748" y="4893973"/>
            <a:ext cx="1158340" cy="502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CE9D68D-8F37-2B98-783D-3CC9F028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145530"/>
            <a:ext cx="5250635" cy="2042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DDE248D8-ED20-8B84-07A3-FF478B01D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651" y="316426"/>
            <a:ext cx="5676164" cy="3299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52DF6DE8-C8BE-3405-D2C6-9D9BDB7042E2}"/>
              </a:ext>
            </a:extLst>
          </p:cNvPr>
          <p:cNvSpPr txBox="1">
            <a:spLocks/>
          </p:cNvSpPr>
          <p:nvPr/>
        </p:nvSpPr>
        <p:spPr>
          <a:xfrm>
            <a:off x="1262679" y="558304"/>
            <a:ext cx="2526453" cy="129539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>
                <a:solidFill>
                  <a:srgbClr val="333333"/>
                </a:solidFill>
                <a:latin typeface="noto sans" panose="020B0502040204020203" pitchFamily="34" charset="0"/>
              </a:rPr>
              <a:t>Centreline velocity decay measurements in low-velocity axisymmetric jets</a:t>
            </a:r>
            <a:endParaRPr lang="pl-PL" sz="1400" b="1">
              <a:solidFill>
                <a:srgbClr val="333333"/>
              </a:solidFill>
              <a:latin typeface="noto sans" panose="020B0502040204020203" pitchFamily="34" charset="0"/>
            </a:endParaRPr>
          </a:p>
          <a:p>
            <a:r>
              <a:rPr lang="en-GB" sz="1100">
                <a:solidFill>
                  <a:srgbClr val="333333"/>
                </a:solidFill>
                <a:latin typeface="noto sans" panose="020B0502040204020203" pitchFamily="34" charset="0"/>
              </a:rPr>
              <a:t>TOR G. MALMSTRÖM,</a:t>
            </a:r>
            <a:r>
              <a:rPr lang="pl-PL" sz="1100">
                <a:solidFill>
                  <a:srgbClr val="333333"/>
                </a:solidFill>
                <a:latin typeface="noto sans" panose="020B0502040204020203" pitchFamily="34" charset="0"/>
              </a:rPr>
              <a:t> </a:t>
            </a:r>
            <a:r>
              <a:rPr lang="en-GB" sz="1100">
                <a:solidFill>
                  <a:srgbClr val="333333"/>
                </a:solidFill>
                <a:latin typeface="noto sans" panose="020B0502040204020203" pitchFamily="34" charset="0"/>
              </a:rPr>
              <a:t>ALLAN T. KIRKPATRICK,</a:t>
            </a:r>
            <a:r>
              <a:rPr lang="pl-PL" sz="1100">
                <a:solidFill>
                  <a:srgbClr val="333333"/>
                </a:solidFill>
                <a:latin typeface="noto sans" panose="020B0502040204020203" pitchFamily="34" charset="0"/>
              </a:rPr>
              <a:t> </a:t>
            </a:r>
            <a:r>
              <a:rPr lang="en-GB" sz="1100">
                <a:solidFill>
                  <a:srgbClr val="333333"/>
                </a:solidFill>
                <a:latin typeface="noto sans" panose="020B0502040204020203" pitchFamily="34" charset="0"/>
              </a:rPr>
              <a:t>BRIAN CHRISTENSEN and</a:t>
            </a:r>
            <a:r>
              <a:rPr lang="pl-PL" sz="1100">
                <a:solidFill>
                  <a:srgbClr val="333333"/>
                </a:solidFill>
                <a:latin typeface="noto sans" panose="020B0502040204020203" pitchFamily="34" charset="0"/>
              </a:rPr>
              <a:t> </a:t>
            </a:r>
            <a:r>
              <a:rPr lang="en-GB" sz="1100">
                <a:solidFill>
                  <a:srgbClr val="333333"/>
                </a:solidFill>
                <a:latin typeface="noto sans" panose="020B0502040204020203" pitchFamily="34" charset="0"/>
              </a:rPr>
              <a:t>KEVIN D. KNAPPMILLER</a:t>
            </a:r>
            <a:r>
              <a:rPr lang="pl-PL" sz="1100">
                <a:solidFill>
                  <a:srgbClr val="333333"/>
                </a:solidFill>
                <a:latin typeface="noto sans" panose="020B0502040204020203" pitchFamily="34" charset="0"/>
              </a:rPr>
              <a:t>, 1997</a:t>
            </a:r>
            <a:endParaRPr lang="en-GB" sz="1100">
              <a:solidFill>
                <a:srgbClr val="333333"/>
              </a:solidFill>
              <a:latin typeface="noto sans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2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A80AF7-2783-D1A1-BA29-E3A72FC5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Reynolds </a:t>
            </a:r>
            <a:r>
              <a:rPr lang="pl-PL" dirty="0" err="1"/>
              <a:t>number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74613B-5AC6-4633-1627-126E617E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800" dirty="0"/>
              <a:t>1cm, 100m/s -&gt; Re ~ 10*10</a:t>
            </a:r>
            <a:r>
              <a:rPr lang="pl-PL" sz="2800" baseline="30000" dirty="0"/>
              <a:t>4</a:t>
            </a:r>
          </a:p>
          <a:p>
            <a:endParaRPr lang="pl-PL" sz="2800" baseline="30000" dirty="0"/>
          </a:p>
          <a:p>
            <a:endParaRPr lang="pl-PL" sz="2800" baseline="30000" dirty="0"/>
          </a:p>
          <a:p>
            <a:endParaRPr lang="pl-PL" sz="2800" baseline="30000" dirty="0"/>
          </a:p>
          <a:p>
            <a:endParaRPr lang="pl-PL" sz="2800" baseline="30000" dirty="0"/>
          </a:p>
          <a:p>
            <a:r>
              <a:rPr lang="pl-PL" sz="2800" dirty="0"/>
              <a:t>3cm, 10m/s -&gt; Re ~ 3*10</a:t>
            </a:r>
            <a:r>
              <a:rPr lang="pl-PL" sz="2800" baseline="30000" dirty="0"/>
              <a:t>4</a:t>
            </a:r>
            <a:endParaRPr lang="pl-PL" sz="2800" dirty="0"/>
          </a:p>
          <a:p>
            <a:endParaRPr lang="pl-PL" baseline="-25000" dirty="0"/>
          </a:p>
          <a:p>
            <a:r>
              <a:rPr lang="pl-PL" dirty="0"/>
              <a:t>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E4DCC14-B492-A17F-9395-2A767664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451" y="2207553"/>
            <a:ext cx="5676164" cy="3299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992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8AEC1-62C3-2F6B-5F6D-9948A193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Hagen-</a:t>
            </a:r>
            <a:r>
              <a:rPr lang="pl-PL" dirty="0" err="1"/>
              <a:t>Poiseuille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70BB67-EF8D-CDE0-FA79-FC09878CB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308546B-5FFF-7874-2AF0-D689B82C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43" y="1845734"/>
            <a:ext cx="1097375" cy="502964"/>
          </a:xfrm>
          <a:prstGeom prst="rect">
            <a:avLst/>
          </a:prstGeom>
        </p:spPr>
      </p:pic>
      <p:pic>
        <p:nvPicPr>
          <p:cNvPr id="4100" name="Picture 4" descr="Parabolic velocity profile and mean flow velocity of the Poiseuille flow">
            <a:extLst>
              <a:ext uri="{FF2B5EF4-FFF2-40B4-BE49-F238E27FC236}">
                <a16:creationId xmlns:a16="http://schemas.microsoft.com/office/drawing/2014/main" id="{4BE285CE-21AE-22EE-0AD1-BFF62143A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3" y="2698377"/>
            <a:ext cx="3665568" cy="206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DC6F547-D7B3-06E7-F8FF-CCABB8D31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536" y="1844021"/>
            <a:ext cx="1562235" cy="533446"/>
          </a:xfrm>
          <a:prstGeom prst="rect">
            <a:avLst/>
          </a:prstGeom>
        </p:spPr>
      </p:pic>
      <p:pic>
        <p:nvPicPr>
          <p:cNvPr id="4102" name="Picture 6" descr="Division of the flow process">
            <a:extLst>
              <a:ext uri="{FF2B5EF4-FFF2-40B4-BE49-F238E27FC236}">
                <a16:creationId xmlns:a16="http://schemas.microsoft.com/office/drawing/2014/main" id="{6F5E0F96-DC6A-3708-9F8F-8663BF47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76" y="1844022"/>
            <a:ext cx="4569590" cy="257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F6A129E5-8E73-E127-A9E5-B438536E4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197" y="4653700"/>
            <a:ext cx="4363827" cy="1030213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3CD6B60-4C8C-F8F5-6DC7-DEC77C83E309}"/>
              </a:ext>
            </a:extLst>
          </p:cNvPr>
          <p:cNvSpPr txBox="1"/>
          <p:nvPr/>
        </p:nvSpPr>
        <p:spPr>
          <a:xfrm>
            <a:off x="0" y="5361262"/>
            <a:ext cx="10996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Hagen-</a:t>
            </a:r>
            <a:r>
              <a:rPr lang="pl-PL" sz="2400" b="1" dirty="0" err="1"/>
              <a:t>Poiseuille</a:t>
            </a:r>
            <a:r>
              <a:rPr lang="pl-PL" sz="2400" b="1" dirty="0"/>
              <a:t> law</a:t>
            </a:r>
          </a:p>
          <a:p>
            <a:r>
              <a:rPr lang="pl-PL" dirty="0"/>
              <a:t>https://www.tec-science.com/mechanics/gases-and-liquids/hagen-poiseuille-equation-for-pipe-flows-with-friction/</a:t>
            </a:r>
          </a:p>
          <a:p>
            <a:r>
              <a:rPr lang="en-US" dirty="0"/>
              <a:t>https://www.tec-science.com/mechanics/gases-and-liquids/energetic-analysis-of-the-hagen-poiseuille-law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0124578B-BDE6-1D03-85F8-7D1DAD946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3787" y="4521078"/>
            <a:ext cx="1836579" cy="5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0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504E92-739B-7B1B-81C3-564191E0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Experimental</a:t>
            </a:r>
            <a:r>
              <a:rPr lang="pl-PL" dirty="0"/>
              <a:t> setup</a:t>
            </a:r>
            <a:endParaRPr lang="en-GB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A9E7804E-50C6-892B-38BA-8EADCA0A8B47}"/>
              </a:ext>
            </a:extLst>
          </p:cNvPr>
          <p:cNvSpPr/>
          <p:nvPr/>
        </p:nvSpPr>
        <p:spPr>
          <a:xfrm>
            <a:off x="8051800" y="4841240"/>
            <a:ext cx="2011681" cy="9110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558F5AF-F267-3CD7-61E5-F8A6B1959C93}"/>
              </a:ext>
            </a:extLst>
          </p:cNvPr>
          <p:cNvGrpSpPr/>
          <p:nvPr/>
        </p:nvGrpSpPr>
        <p:grpSpPr>
          <a:xfrm>
            <a:off x="2212756" y="2895600"/>
            <a:ext cx="6119708" cy="2856647"/>
            <a:chOff x="2271603" y="2895600"/>
            <a:chExt cx="6119708" cy="2856647"/>
          </a:xfrm>
        </p:grpSpPr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F1B5604B-31B0-156E-555C-BA1C28A9B3FA}"/>
                </a:ext>
              </a:extLst>
            </p:cNvPr>
            <p:cNvGrpSpPr/>
            <p:nvPr/>
          </p:nvGrpSpPr>
          <p:grpSpPr>
            <a:xfrm>
              <a:off x="2343148" y="2895600"/>
              <a:ext cx="1350013" cy="2856647"/>
              <a:chOff x="2343148" y="2895600"/>
              <a:chExt cx="1350013" cy="2856647"/>
            </a:xfrm>
          </p:grpSpPr>
          <p:sp>
            <p:nvSpPr>
              <p:cNvPr id="5" name="Prostokąt 4">
                <a:extLst>
                  <a:ext uri="{FF2B5EF4-FFF2-40B4-BE49-F238E27FC236}">
                    <a16:creationId xmlns:a16="http://schemas.microsoft.com/office/drawing/2014/main" id="{D584EA4D-6261-F086-33BD-9B803ADFD8A1}"/>
                  </a:ext>
                </a:extLst>
              </p:cNvPr>
              <p:cNvSpPr/>
              <p:nvPr/>
            </p:nvSpPr>
            <p:spPr>
              <a:xfrm>
                <a:off x="2904066" y="2895600"/>
                <a:ext cx="45719" cy="276182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96E4A407-699F-0DE0-C617-C08513024AB4}"/>
                  </a:ext>
                </a:extLst>
              </p:cNvPr>
              <p:cNvSpPr/>
              <p:nvPr/>
            </p:nvSpPr>
            <p:spPr>
              <a:xfrm rot="5400000">
                <a:off x="2964812" y="3548167"/>
                <a:ext cx="106686" cy="135001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649CED04-C70E-F3CA-013E-7E8523004761}"/>
                  </a:ext>
                </a:extLst>
              </p:cNvPr>
              <p:cNvSpPr/>
              <p:nvPr/>
            </p:nvSpPr>
            <p:spPr>
              <a:xfrm>
                <a:off x="2556933" y="5645563"/>
                <a:ext cx="753534" cy="10668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AFD90DBF-EBDB-1B37-280A-451D20A1BB0C}"/>
                </a:ext>
              </a:extLst>
            </p:cNvPr>
            <p:cNvGrpSpPr/>
            <p:nvPr/>
          </p:nvGrpSpPr>
          <p:grpSpPr>
            <a:xfrm>
              <a:off x="3149600" y="3911173"/>
              <a:ext cx="543562" cy="258657"/>
              <a:chOff x="3149600" y="3911173"/>
              <a:chExt cx="543562" cy="258657"/>
            </a:xfrm>
          </p:grpSpPr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6A6490A1-1FEA-B2C0-A854-F30E8EEB9350}"/>
                  </a:ext>
                </a:extLst>
              </p:cNvPr>
              <p:cNvSpPr/>
              <p:nvPr/>
            </p:nvSpPr>
            <p:spPr>
              <a:xfrm>
                <a:off x="3421381" y="3995837"/>
                <a:ext cx="45719" cy="17399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Prostokąt 8">
                <a:extLst>
                  <a:ext uri="{FF2B5EF4-FFF2-40B4-BE49-F238E27FC236}">
                    <a16:creationId xmlns:a16="http://schemas.microsoft.com/office/drawing/2014/main" id="{E023C10B-54E3-8715-A78A-390541FCCEE1}"/>
                  </a:ext>
                </a:extLst>
              </p:cNvPr>
              <p:cNvSpPr/>
              <p:nvPr/>
            </p:nvSpPr>
            <p:spPr>
              <a:xfrm>
                <a:off x="3638976" y="3995837"/>
                <a:ext cx="45719" cy="17399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202EFEFE-DCA9-7268-BD53-1C75C12F9C81}"/>
                  </a:ext>
                </a:extLst>
              </p:cNvPr>
              <p:cNvSpPr/>
              <p:nvPr/>
            </p:nvSpPr>
            <p:spPr>
              <a:xfrm>
                <a:off x="3149600" y="3911173"/>
                <a:ext cx="543562" cy="10668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" name="Grupa 16">
              <a:extLst>
                <a:ext uri="{FF2B5EF4-FFF2-40B4-BE49-F238E27FC236}">
                  <a16:creationId xmlns:a16="http://schemas.microsoft.com/office/drawing/2014/main" id="{FC417C54-994B-BDA8-EAC2-4E78D165868E}"/>
                </a:ext>
              </a:extLst>
            </p:cNvPr>
            <p:cNvGrpSpPr/>
            <p:nvPr/>
          </p:nvGrpSpPr>
          <p:grpSpPr>
            <a:xfrm>
              <a:off x="2271603" y="3911173"/>
              <a:ext cx="543562" cy="258657"/>
              <a:chOff x="2271603" y="3911173"/>
              <a:chExt cx="543562" cy="258657"/>
            </a:xfrm>
          </p:grpSpPr>
          <p:grpSp>
            <p:nvGrpSpPr>
              <p:cNvPr id="12" name="Grupa 11">
                <a:extLst>
                  <a:ext uri="{FF2B5EF4-FFF2-40B4-BE49-F238E27FC236}">
                    <a16:creationId xmlns:a16="http://schemas.microsoft.com/office/drawing/2014/main" id="{4BE2A61E-F859-ED6C-1F20-F6E9A6CE30B3}"/>
                  </a:ext>
                </a:extLst>
              </p:cNvPr>
              <p:cNvGrpSpPr/>
              <p:nvPr/>
            </p:nvGrpSpPr>
            <p:grpSpPr>
              <a:xfrm>
                <a:off x="2271603" y="3911173"/>
                <a:ext cx="543562" cy="258657"/>
                <a:chOff x="3149600" y="3911173"/>
                <a:chExt cx="543562" cy="258657"/>
              </a:xfrm>
            </p:grpSpPr>
            <p:sp>
              <p:nvSpPr>
                <p:cNvPr id="13" name="Prostokąt 12">
                  <a:extLst>
                    <a:ext uri="{FF2B5EF4-FFF2-40B4-BE49-F238E27FC236}">
                      <a16:creationId xmlns:a16="http://schemas.microsoft.com/office/drawing/2014/main" id="{E80222DD-41E0-3C68-A129-355783921E2C}"/>
                    </a:ext>
                  </a:extLst>
                </p:cNvPr>
                <p:cNvSpPr/>
                <p:nvPr/>
              </p:nvSpPr>
              <p:spPr>
                <a:xfrm>
                  <a:off x="3294382" y="3995837"/>
                  <a:ext cx="45719" cy="17399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Prostokąt 13">
                  <a:extLst>
                    <a:ext uri="{FF2B5EF4-FFF2-40B4-BE49-F238E27FC236}">
                      <a16:creationId xmlns:a16="http://schemas.microsoft.com/office/drawing/2014/main" id="{71F126C9-3A7F-C884-97F5-A19A79DE6060}"/>
                    </a:ext>
                  </a:extLst>
                </p:cNvPr>
                <p:cNvSpPr/>
                <p:nvPr/>
              </p:nvSpPr>
              <p:spPr>
                <a:xfrm>
                  <a:off x="3571241" y="3995837"/>
                  <a:ext cx="45719" cy="17399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" name="Prostokąt 14">
                  <a:extLst>
                    <a:ext uri="{FF2B5EF4-FFF2-40B4-BE49-F238E27FC236}">
                      <a16:creationId xmlns:a16="http://schemas.microsoft.com/office/drawing/2014/main" id="{E9BCFB79-74D9-830E-3152-C7F80A6F996F}"/>
                    </a:ext>
                  </a:extLst>
                </p:cNvPr>
                <p:cNvSpPr/>
                <p:nvPr/>
              </p:nvSpPr>
              <p:spPr>
                <a:xfrm>
                  <a:off x="3149600" y="3911173"/>
                  <a:ext cx="543562" cy="106684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0E2046B8-6E0F-E145-F26A-6CCDF53E4E97}"/>
                  </a:ext>
                </a:extLst>
              </p:cNvPr>
              <p:cNvSpPr/>
              <p:nvPr/>
            </p:nvSpPr>
            <p:spPr>
              <a:xfrm>
                <a:off x="2732189" y="3913284"/>
                <a:ext cx="82975" cy="1066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6" name="Łącznik prosty 25">
              <a:extLst>
                <a:ext uri="{FF2B5EF4-FFF2-40B4-BE49-F238E27FC236}">
                  <a16:creationId xmlns:a16="http://schemas.microsoft.com/office/drawing/2014/main" id="{A3D12FC5-3588-14B0-4C38-CDE1C35913E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815164" y="3966626"/>
              <a:ext cx="5576147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Grupa 1026">
            <a:extLst>
              <a:ext uri="{FF2B5EF4-FFF2-40B4-BE49-F238E27FC236}">
                <a16:creationId xmlns:a16="http://schemas.microsoft.com/office/drawing/2014/main" id="{2FF83FAD-1FBC-04F0-58F9-3F299915CDE4}"/>
              </a:ext>
            </a:extLst>
          </p:cNvPr>
          <p:cNvGrpSpPr/>
          <p:nvPr/>
        </p:nvGrpSpPr>
        <p:grpSpPr>
          <a:xfrm>
            <a:off x="2674189" y="5074102"/>
            <a:ext cx="387777" cy="560494"/>
            <a:chOff x="4327224" y="5185821"/>
            <a:chExt cx="387777" cy="560494"/>
          </a:xfrm>
        </p:grpSpPr>
        <p:sp>
          <p:nvSpPr>
            <p:cNvPr id="31" name="Prostokąt: zaokrąglone rogi 30">
              <a:extLst>
                <a:ext uri="{FF2B5EF4-FFF2-40B4-BE49-F238E27FC236}">
                  <a16:creationId xmlns:a16="http://schemas.microsoft.com/office/drawing/2014/main" id="{D3F48A89-7828-F30C-63A3-77FFD7C21A12}"/>
                </a:ext>
              </a:extLst>
            </p:cNvPr>
            <p:cNvSpPr/>
            <p:nvPr/>
          </p:nvSpPr>
          <p:spPr>
            <a:xfrm>
              <a:off x="4330609" y="5223933"/>
              <a:ext cx="384391" cy="52238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Prostokąt 1023">
              <a:extLst>
                <a:ext uri="{FF2B5EF4-FFF2-40B4-BE49-F238E27FC236}">
                  <a16:creationId xmlns:a16="http://schemas.microsoft.com/office/drawing/2014/main" id="{12CAC3DC-AA75-48B3-0DD0-E8E9AE6995D2}"/>
                </a:ext>
              </a:extLst>
            </p:cNvPr>
            <p:cNvSpPr/>
            <p:nvPr/>
          </p:nvSpPr>
          <p:spPr>
            <a:xfrm>
              <a:off x="4327224" y="5396248"/>
              <a:ext cx="387777" cy="183285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Prostokąt 1024">
              <a:extLst>
                <a:ext uri="{FF2B5EF4-FFF2-40B4-BE49-F238E27FC236}">
                  <a16:creationId xmlns:a16="http://schemas.microsoft.com/office/drawing/2014/main" id="{05E621C1-6CDE-6503-4ECF-9150866BAA44}"/>
                </a:ext>
              </a:extLst>
            </p:cNvPr>
            <p:cNvSpPr/>
            <p:nvPr/>
          </p:nvSpPr>
          <p:spPr>
            <a:xfrm>
              <a:off x="4327224" y="5185821"/>
              <a:ext cx="387777" cy="4571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29" name="pole tekstowe 1028">
            <a:extLst>
              <a:ext uri="{FF2B5EF4-FFF2-40B4-BE49-F238E27FC236}">
                <a16:creationId xmlns:a16="http://schemas.microsoft.com/office/drawing/2014/main" id="{4DF39F0F-FC3F-7D36-BD54-C40A09F6FAC6}"/>
              </a:ext>
            </a:extLst>
          </p:cNvPr>
          <p:cNvSpPr txBox="1"/>
          <p:nvPr/>
        </p:nvSpPr>
        <p:spPr>
          <a:xfrm>
            <a:off x="1125403" y="3568838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laser pointer</a:t>
            </a:r>
            <a:endParaRPr lang="en-US" dirty="0"/>
          </a:p>
        </p:txBody>
      </p:sp>
      <p:sp>
        <p:nvSpPr>
          <p:cNvPr id="1030" name="pole tekstowe 1029">
            <a:extLst>
              <a:ext uri="{FF2B5EF4-FFF2-40B4-BE49-F238E27FC236}">
                <a16:creationId xmlns:a16="http://schemas.microsoft.com/office/drawing/2014/main" id="{85FBB591-0B1C-2571-12E0-2E49D8003AB6}"/>
              </a:ext>
            </a:extLst>
          </p:cNvPr>
          <p:cNvSpPr txBox="1"/>
          <p:nvPr/>
        </p:nvSpPr>
        <p:spPr>
          <a:xfrm>
            <a:off x="3281810" y="356883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pipe</a:t>
            </a:r>
            <a:endParaRPr lang="en-US" dirty="0"/>
          </a:p>
        </p:txBody>
      </p:sp>
      <p:sp>
        <p:nvSpPr>
          <p:cNvPr id="1031" name="pole tekstowe 1030">
            <a:extLst>
              <a:ext uri="{FF2B5EF4-FFF2-40B4-BE49-F238E27FC236}">
                <a16:creationId xmlns:a16="http://schemas.microsoft.com/office/drawing/2014/main" id="{AECD3293-DC58-F12E-DBFB-85DB8AD545B2}"/>
              </a:ext>
            </a:extLst>
          </p:cNvPr>
          <p:cNvSpPr txBox="1"/>
          <p:nvPr/>
        </p:nvSpPr>
        <p:spPr>
          <a:xfrm>
            <a:off x="8216664" y="3487741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candle</a:t>
            </a:r>
            <a:endParaRPr lang="en-US" dirty="0"/>
          </a:p>
        </p:txBody>
      </p:sp>
      <p:grpSp>
        <p:nvGrpSpPr>
          <p:cNvPr id="24" name="Grupa 23">
            <a:extLst>
              <a:ext uri="{FF2B5EF4-FFF2-40B4-BE49-F238E27FC236}">
                <a16:creationId xmlns:a16="http://schemas.microsoft.com/office/drawing/2014/main" id="{1DFE7DC6-E3DF-F2B6-5018-012C0BDE25A5}"/>
              </a:ext>
            </a:extLst>
          </p:cNvPr>
          <p:cNvGrpSpPr/>
          <p:nvPr/>
        </p:nvGrpSpPr>
        <p:grpSpPr>
          <a:xfrm>
            <a:off x="8054335" y="3827369"/>
            <a:ext cx="563882" cy="1024031"/>
            <a:chOff x="8051800" y="3912036"/>
            <a:chExt cx="563882" cy="1024031"/>
          </a:xfrm>
        </p:grpSpPr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398341EF-DF02-2F81-25BA-8E961E0A73C5}"/>
                </a:ext>
              </a:extLst>
            </p:cNvPr>
            <p:cNvGrpSpPr/>
            <p:nvPr/>
          </p:nvGrpSpPr>
          <p:grpSpPr>
            <a:xfrm>
              <a:off x="8051800" y="4160944"/>
              <a:ext cx="563882" cy="775123"/>
              <a:chOff x="8051800" y="4160944"/>
              <a:chExt cx="563882" cy="775123"/>
            </a:xfrm>
          </p:grpSpPr>
          <p:sp>
            <p:nvSpPr>
              <p:cNvPr id="21" name="Prostokąt 20">
                <a:extLst>
                  <a:ext uri="{FF2B5EF4-FFF2-40B4-BE49-F238E27FC236}">
                    <a16:creationId xmlns:a16="http://schemas.microsoft.com/office/drawing/2014/main" id="{7852DDB3-11AE-DA1B-4C18-A87639D813D0}"/>
                  </a:ext>
                </a:extLst>
              </p:cNvPr>
              <p:cNvSpPr/>
              <p:nvPr/>
            </p:nvSpPr>
            <p:spPr>
              <a:xfrm>
                <a:off x="8268545" y="4160944"/>
                <a:ext cx="122769" cy="764963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Prostokąt 19">
                <a:extLst>
                  <a:ext uri="{FF2B5EF4-FFF2-40B4-BE49-F238E27FC236}">
                    <a16:creationId xmlns:a16="http://schemas.microsoft.com/office/drawing/2014/main" id="{2C67D739-E1CB-E148-9560-6B5A5166487F}"/>
                  </a:ext>
                </a:extLst>
              </p:cNvPr>
              <p:cNvSpPr/>
              <p:nvPr/>
            </p:nvSpPr>
            <p:spPr>
              <a:xfrm>
                <a:off x="8207586" y="4639733"/>
                <a:ext cx="244688" cy="28617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Prostokąt 18">
                <a:extLst>
                  <a:ext uri="{FF2B5EF4-FFF2-40B4-BE49-F238E27FC236}">
                    <a16:creationId xmlns:a16="http://schemas.microsoft.com/office/drawing/2014/main" id="{C40BCA86-4A4A-1A07-D763-493D55E9E660}"/>
                  </a:ext>
                </a:extLst>
              </p:cNvPr>
              <p:cNvSpPr/>
              <p:nvPr/>
            </p:nvSpPr>
            <p:spPr>
              <a:xfrm>
                <a:off x="8051800" y="4783667"/>
                <a:ext cx="563882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C0BAA71E-CE3B-0848-D9AD-31C3D96F4036}"/>
                </a:ext>
              </a:extLst>
            </p:cNvPr>
            <p:cNvSpPr/>
            <p:nvPr/>
          </p:nvSpPr>
          <p:spPr>
            <a:xfrm>
              <a:off x="8303682" y="4089400"/>
              <a:ext cx="45719" cy="715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26" name="Picture 2" descr="fire&quot; Emoji - Download for free – Iconduck">
              <a:extLst>
                <a:ext uri="{FF2B5EF4-FFF2-40B4-BE49-F238E27FC236}">
                  <a16:creationId xmlns:a16="http://schemas.microsoft.com/office/drawing/2014/main" id="{61CA77A1-5F8A-C6BF-E67C-936AA0054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255" y="3912036"/>
              <a:ext cx="173993" cy="22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9723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B28F82-911A-7D04-F41D-FB775D98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Simulations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AD7987-43D2-C15C-95CE-71DF62B92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https://youtu.be/YHZtjdgBzdQ?t=24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E69C46-1C3C-05BE-2676-5FA8E872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80" y="884872"/>
            <a:ext cx="33528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C0D365-B170-9833-A099-BDB1D796E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80" y="2250141"/>
            <a:ext cx="435333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8EAB1E7-D948-1D0F-476F-0AD7777A6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80" y="3960719"/>
            <a:ext cx="4886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B9EA1E4-ACB0-9A63-149B-F43845CA8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2419024"/>
            <a:ext cx="4674684" cy="30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24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9C7AA8-8E16-2348-B652-73F740ED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ideas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151DED-4567-E65F-D025-8F3F939E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6471981-545F-87E8-024E-9F7F061D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60" y="3086213"/>
            <a:ext cx="2286198" cy="256816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A469E27-E5FF-BE3C-723D-19CA855D0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69" y="1845734"/>
            <a:ext cx="5025578" cy="87057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F375187-1096-B42E-2772-90795DAE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075" y="2051922"/>
            <a:ext cx="3158594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63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DFC14C-2EDF-6004-22C8-4BE17229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candle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B9DEC1A-BCDE-F482-0D19-B23A16BEC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039496" cy="9602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Blowing removes the wax particles in the air necessary to continue burning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8E59AC7F-837A-6815-6CBF-F65261C1D9B7}"/>
              </a:ext>
            </a:extLst>
          </p:cNvPr>
          <p:cNvSpPr/>
          <p:nvPr/>
        </p:nvSpPr>
        <p:spPr>
          <a:xfrm>
            <a:off x="0" y="6324600"/>
            <a:ext cx="12192000" cy="11853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3ACD4FA-120D-6168-2FFD-5195984D1278}"/>
              </a:ext>
            </a:extLst>
          </p:cNvPr>
          <p:cNvGrpSpPr/>
          <p:nvPr/>
        </p:nvGrpSpPr>
        <p:grpSpPr>
          <a:xfrm>
            <a:off x="5980965" y="1737360"/>
            <a:ext cx="3996752" cy="4297537"/>
            <a:chOff x="4839958" y="3247774"/>
            <a:chExt cx="2520535" cy="2710224"/>
          </a:xfrm>
        </p:grpSpPr>
        <p:grpSp>
          <p:nvGrpSpPr>
            <p:cNvPr id="19" name="Grupa 18">
              <a:extLst>
                <a:ext uri="{FF2B5EF4-FFF2-40B4-BE49-F238E27FC236}">
                  <a16:creationId xmlns:a16="http://schemas.microsoft.com/office/drawing/2014/main" id="{B247A67C-A548-0FCC-301D-98A75402A069}"/>
                </a:ext>
              </a:extLst>
            </p:cNvPr>
            <p:cNvGrpSpPr/>
            <p:nvPr/>
          </p:nvGrpSpPr>
          <p:grpSpPr>
            <a:xfrm>
              <a:off x="4839958" y="4182534"/>
              <a:ext cx="2520535" cy="1775464"/>
              <a:chOff x="4839958" y="4106333"/>
              <a:chExt cx="2520535" cy="1775464"/>
            </a:xfrm>
          </p:grpSpPr>
          <p:cxnSp>
            <p:nvCxnSpPr>
              <p:cNvPr id="13" name="Łącznik prosty ze strzałką 12">
                <a:extLst>
                  <a:ext uri="{FF2B5EF4-FFF2-40B4-BE49-F238E27FC236}">
                    <a16:creationId xmlns:a16="http://schemas.microsoft.com/office/drawing/2014/main" id="{C9829B4F-6372-8A03-75AD-78FF7A8675D7}"/>
                  </a:ext>
                </a:extLst>
              </p:cNvPr>
              <p:cNvCxnSpPr/>
              <p:nvPr/>
            </p:nvCxnSpPr>
            <p:spPr>
              <a:xfrm>
                <a:off x="4851400" y="4106333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Łącznik prosty ze strzałką 13">
                <a:extLst>
                  <a:ext uri="{FF2B5EF4-FFF2-40B4-BE49-F238E27FC236}">
                    <a16:creationId xmlns:a16="http://schemas.microsoft.com/office/drawing/2014/main" id="{65460757-47E9-9819-4E2A-E983495B1D52}"/>
                  </a:ext>
                </a:extLst>
              </p:cNvPr>
              <p:cNvCxnSpPr/>
              <p:nvPr/>
            </p:nvCxnSpPr>
            <p:spPr>
              <a:xfrm>
                <a:off x="4839966" y="4461933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Łącznik prosty ze strzałką 14">
                <a:extLst>
                  <a:ext uri="{FF2B5EF4-FFF2-40B4-BE49-F238E27FC236}">
                    <a16:creationId xmlns:a16="http://schemas.microsoft.com/office/drawing/2014/main" id="{5EE6C4BF-5927-79A4-693A-7E930ED0BFBD}"/>
                  </a:ext>
                </a:extLst>
              </p:cNvPr>
              <p:cNvCxnSpPr/>
              <p:nvPr/>
            </p:nvCxnSpPr>
            <p:spPr>
              <a:xfrm>
                <a:off x="4862826" y="4826000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Łącznik prosty ze strzałką 15">
                <a:extLst>
                  <a:ext uri="{FF2B5EF4-FFF2-40B4-BE49-F238E27FC236}">
                    <a16:creationId xmlns:a16="http://schemas.microsoft.com/office/drawing/2014/main" id="{3B143EED-6CEA-5838-B876-F3B034532176}"/>
                  </a:ext>
                </a:extLst>
              </p:cNvPr>
              <p:cNvCxnSpPr/>
              <p:nvPr/>
            </p:nvCxnSpPr>
            <p:spPr>
              <a:xfrm>
                <a:off x="4851392" y="5181600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" name="Łącznik prosty ze strzałką 16">
                <a:extLst>
                  <a:ext uri="{FF2B5EF4-FFF2-40B4-BE49-F238E27FC236}">
                    <a16:creationId xmlns:a16="http://schemas.microsoft.com/office/drawing/2014/main" id="{365EAFA0-B8C9-37CD-D5BB-8D72D643F987}"/>
                  </a:ext>
                </a:extLst>
              </p:cNvPr>
              <p:cNvCxnSpPr/>
              <p:nvPr/>
            </p:nvCxnSpPr>
            <p:spPr>
              <a:xfrm>
                <a:off x="4851392" y="5526197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" name="Łącznik prosty ze strzałką 17">
                <a:extLst>
                  <a:ext uri="{FF2B5EF4-FFF2-40B4-BE49-F238E27FC236}">
                    <a16:creationId xmlns:a16="http://schemas.microsoft.com/office/drawing/2014/main" id="{CB14F222-E1D3-AFA5-B36C-531EB49AEE57}"/>
                  </a:ext>
                </a:extLst>
              </p:cNvPr>
              <p:cNvCxnSpPr/>
              <p:nvPr/>
            </p:nvCxnSpPr>
            <p:spPr>
              <a:xfrm>
                <a:off x="4839958" y="5881797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EF5C31A2-2617-2B74-12DB-9B3FD7A1DC50}"/>
                </a:ext>
              </a:extLst>
            </p:cNvPr>
            <p:cNvSpPr/>
            <p:nvPr/>
          </p:nvSpPr>
          <p:spPr>
            <a:xfrm>
              <a:off x="5562600" y="4500029"/>
              <a:ext cx="999067" cy="1406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" name="Grupa 4">
              <a:extLst>
                <a:ext uri="{FF2B5EF4-FFF2-40B4-BE49-F238E27FC236}">
                  <a16:creationId xmlns:a16="http://schemas.microsoft.com/office/drawing/2014/main" id="{C8DE05D4-489A-D6A3-80ED-4B24963A715A}"/>
                </a:ext>
              </a:extLst>
            </p:cNvPr>
            <p:cNvGrpSpPr/>
            <p:nvPr/>
          </p:nvGrpSpPr>
          <p:grpSpPr>
            <a:xfrm>
              <a:off x="5814059" y="4925062"/>
              <a:ext cx="563882" cy="846667"/>
              <a:chOff x="8051800" y="4089400"/>
              <a:chExt cx="563882" cy="846667"/>
            </a:xfrm>
          </p:grpSpPr>
          <p:grpSp>
            <p:nvGrpSpPr>
              <p:cNvPr id="6" name="Grupa 5">
                <a:extLst>
                  <a:ext uri="{FF2B5EF4-FFF2-40B4-BE49-F238E27FC236}">
                    <a16:creationId xmlns:a16="http://schemas.microsoft.com/office/drawing/2014/main" id="{59ED66DF-1E39-D49E-29E9-1C0B901C4B7F}"/>
                  </a:ext>
                </a:extLst>
              </p:cNvPr>
              <p:cNvGrpSpPr/>
              <p:nvPr/>
            </p:nvGrpSpPr>
            <p:grpSpPr>
              <a:xfrm>
                <a:off x="8051800" y="4160944"/>
                <a:ext cx="563882" cy="775123"/>
                <a:chOff x="8051800" y="4160944"/>
                <a:chExt cx="563882" cy="775123"/>
              </a:xfrm>
            </p:grpSpPr>
            <p:sp>
              <p:nvSpPr>
                <p:cNvPr id="8" name="Prostokąt 7">
                  <a:extLst>
                    <a:ext uri="{FF2B5EF4-FFF2-40B4-BE49-F238E27FC236}">
                      <a16:creationId xmlns:a16="http://schemas.microsoft.com/office/drawing/2014/main" id="{A083E8D9-9C5C-8F49-2B39-D61FF1919731}"/>
                    </a:ext>
                  </a:extLst>
                </p:cNvPr>
                <p:cNvSpPr/>
                <p:nvPr/>
              </p:nvSpPr>
              <p:spPr>
                <a:xfrm>
                  <a:off x="8268545" y="4160944"/>
                  <a:ext cx="122769" cy="764963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9" name="Prostokąt 8">
                  <a:extLst>
                    <a:ext uri="{FF2B5EF4-FFF2-40B4-BE49-F238E27FC236}">
                      <a16:creationId xmlns:a16="http://schemas.microsoft.com/office/drawing/2014/main" id="{DBECE105-6042-02F4-D17C-528561174A5C}"/>
                    </a:ext>
                  </a:extLst>
                </p:cNvPr>
                <p:cNvSpPr/>
                <p:nvPr/>
              </p:nvSpPr>
              <p:spPr>
                <a:xfrm>
                  <a:off x="8207586" y="4639733"/>
                  <a:ext cx="244688" cy="2861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Prostokąt 9">
                  <a:extLst>
                    <a:ext uri="{FF2B5EF4-FFF2-40B4-BE49-F238E27FC236}">
                      <a16:creationId xmlns:a16="http://schemas.microsoft.com/office/drawing/2014/main" id="{31E4D03A-3300-5B2D-4D4F-F8AAA55470E8}"/>
                    </a:ext>
                  </a:extLst>
                </p:cNvPr>
                <p:cNvSpPr/>
                <p:nvPr/>
              </p:nvSpPr>
              <p:spPr>
                <a:xfrm>
                  <a:off x="8051800" y="4783667"/>
                  <a:ext cx="563882" cy="15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B1992FF1-B668-3F06-A1FC-4EEB1487855D}"/>
                  </a:ext>
                </a:extLst>
              </p:cNvPr>
              <p:cNvSpPr/>
              <p:nvPr/>
            </p:nvSpPr>
            <p:spPr>
              <a:xfrm>
                <a:off x="8303682" y="4089400"/>
                <a:ext cx="45719" cy="715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11" name="Obraz 10">
              <a:extLst>
                <a:ext uri="{FF2B5EF4-FFF2-40B4-BE49-F238E27FC236}">
                  <a16:creationId xmlns:a16="http://schemas.microsoft.com/office/drawing/2014/main" id="{EB7B0BCA-F2B1-A7E0-BE39-C0903475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6203643" y="4271945"/>
              <a:ext cx="244688" cy="686001"/>
            </a:xfrm>
            <a:prstGeom prst="rect">
              <a:avLst/>
            </a:prstGeom>
          </p:spPr>
        </p:pic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C874A3E1-53C1-B34B-7823-6EBCBACD8E81}"/>
                </a:ext>
              </a:extLst>
            </p:cNvPr>
            <p:cNvSpPr/>
            <p:nvPr/>
          </p:nvSpPr>
          <p:spPr>
            <a:xfrm>
              <a:off x="5763259" y="3247774"/>
              <a:ext cx="9813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l-PL" sz="54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U</a:t>
              </a:r>
              <a:r>
                <a:rPr lang="pl-PL" sz="54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*</a:t>
              </a:r>
              <a:endParaRPr lang="pl-P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09299F4A-A92D-20A2-6803-AF1448DC2A00}"/>
              </a:ext>
            </a:extLst>
          </p:cNvPr>
          <p:cNvSpPr txBox="1">
            <a:spLocks/>
          </p:cNvSpPr>
          <p:nvPr/>
        </p:nvSpPr>
        <p:spPr>
          <a:xfrm>
            <a:off x="6714565" y="6450358"/>
            <a:ext cx="6281439" cy="36235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l-PL" sz="1600" dirty="0">
                <a:solidFill>
                  <a:schemeClr val="bg1"/>
                </a:solidFill>
              </a:rPr>
              <a:t>Wind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tunnel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9237CC98-9796-279D-64DB-AD58539B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34391">
            <a:off x="9964498" y="3454487"/>
            <a:ext cx="2108486" cy="32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B52F0A66-33BF-ECF6-433C-1EC9549A0E2B}"/>
              </a:ext>
            </a:extLst>
          </p:cNvPr>
          <p:cNvSpPr txBox="1"/>
          <p:nvPr/>
        </p:nvSpPr>
        <p:spPr>
          <a:xfrm>
            <a:off x="10249388" y="2358650"/>
            <a:ext cx="16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Wax</a:t>
            </a:r>
            <a:r>
              <a:rPr lang="pl-PL" dirty="0"/>
              <a:t> </a:t>
            </a:r>
            <a:r>
              <a:rPr lang="pl-PL" dirty="0" err="1"/>
              <a:t>particle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9997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7ADBD2-6D44-4334-BB2B-2764FAED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F73369B-4254-73D3-CC61-4693B6AFE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A832447-F46C-77F7-4E38-95DEE8DE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860" y="1262579"/>
            <a:ext cx="8535140" cy="5189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722D736-A0DE-C30E-3A35-F42B74690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20" b="13880"/>
          <a:stretch/>
        </p:blipFill>
        <p:spPr>
          <a:xfrm>
            <a:off x="60960" y="3024391"/>
            <a:ext cx="3722146" cy="3016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3299CDC-C6A8-C71E-6F0A-3E2E0F16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8"/>
            <a:ext cx="3594373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85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8AC354-5F11-BEE0-FE28-CB5E7DA09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9ADFDC-704C-EEA1-8A2D-A241189F8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269262C-A54E-386D-8D2D-C3A114EC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9" y="1556973"/>
            <a:ext cx="4898849" cy="2345662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69D84305-3483-E076-21BF-87FB5B0D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1009"/>
            <a:ext cx="5010178" cy="284699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50EA764-78E0-11B7-D6E2-E5C172D3D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329" y="2897791"/>
            <a:ext cx="5578323" cy="288823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8C2B5410-2E06-76B7-7E4A-30EC9A115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744" y="323050"/>
            <a:ext cx="5715495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38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7106B1-932B-54BA-4347-4E659489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048F0C-9CBB-EBD1-CC73-C95205A96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0A469B08-03BE-AED1-C1FC-89639B5A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27" y="1845734"/>
            <a:ext cx="9614193" cy="43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E8315DF3-C4F7-755B-AC59-BBABC0D9A77E}"/>
              </a:ext>
            </a:extLst>
          </p:cNvPr>
          <p:cNvCxnSpPr/>
          <p:nvPr/>
        </p:nvCxnSpPr>
        <p:spPr>
          <a:xfrm flipH="1">
            <a:off x="4580964" y="3743216"/>
            <a:ext cx="3783106" cy="52891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16F76FA8-C57D-4426-18C8-5EA730B52F3D}"/>
              </a:ext>
            </a:extLst>
          </p:cNvPr>
          <p:cNvCxnSpPr>
            <a:cxnSpLocks/>
          </p:cNvCxnSpPr>
          <p:nvPr/>
        </p:nvCxnSpPr>
        <p:spPr>
          <a:xfrm flipH="1" flipV="1">
            <a:off x="4365812" y="3039035"/>
            <a:ext cx="3998258" cy="55392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63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1A297B-D0B0-BADD-B489-7FAF028E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7D130D-F833-A2AC-7243-9D3BBD283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Darcy</a:t>
            </a:r>
            <a:r>
              <a:rPr lang="pl-PL" dirty="0"/>
              <a:t> - </a:t>
            </a:r>
            <a:r>
              <a:rPr lang="pl-PL" dirty="0" err="1"/>
              <a:t>Weisbach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7E45FED-0F11-F363-661C-5BDA9175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97" y="2597279"/>
            <a:ext cx="2656156" cy="11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6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60780D-D08C-896E-B912-0C37FD3A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Experimental</a:t>
            </a:r>
            <a:r>
              <a:rPr lang="pl-PL" dirty="0"/>
              <a:t> setup</a:t>
            </a:r>
            <a:endParaRPr lang="en-GB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857B221-6EF9-E7D1-E50E-637EDB010C15}"/>
              </a:ext>
            </a:extLst>
          </p:cNvPr>
          <p:cNvGrpSpPr/>
          <p:nvPr/>
        </p:nvGrpSpPr>
        <p:grpSpPr>
          <a:xfrm>
            <a:off x="2284301" y="2895600"/>
            <a:ext cx="7779180" cy="2856647"/>
            <a:chOff x="2284301" y="2895600"/>
            <a:chExt cx="7779180" cy="2856647"/>
          </a:xfrm>
        </p:grpSpPr>
        <p:sp>
          <p:nvSpPr>
            <p:cNvPr id="4" name="Prostokąt 3">
              <a:extLst>
                <a:ext uri="{FF2B5EF4-FFF2-40B4-BE49-F238E27FC236}">
                  <a16:creationId xmlns:a16="http://schemas.microsoft.com/office/drawing/2014/main" id="{A6A3C203-B7D5-7F87-5BE0-98B2C21E6CCB}"/>
                </a:ext>
              </a:extLst>
            </p:cNvPr>
            <p:cNvSpPr/>
            <p:nvPr/>
          </p:nvSpPr>
          <p:spPr>
            <a:xfrm>
              <a:off x="8051800" y="4841240"/>
              <a:ext cx="2011681" cy="9110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" name="Grupa 4">
              <a:extLst>
                <a:ext uri="{FF2B5EF4-FFF2-40B4-BE49-F238E27FC236}">
                  <a16:creationId xmlns:a16="http://schemas.microsoft.com/office/drawing/2014/main" id="{B24AC216-4810-BABA-66D9-417854CD9994}"/>
                </a:ext>
              </a:extLst>
            </p:cNvPr>
            <p:cNvGrpSpPr/>
            <p:nvPr/>
          </p:nvGrpSpPr>
          <p:grpSpPr>
            <a:xfrm>
              <a:off x="8054335" y="4004733"/>
              <a:ext cx="563882" cy="846667"/>
              <a:chOff x="8051800" y="4089400"/>
              <a:chExt cx="563882" cy="846667"/>
            </a:xfrm>
          </p:grpSpPr>
          <p:grpSp>
            <p:nvGrpSpPr>
              <p:cNvPr id="6" name="Grupa 5">
                <a:extLst>
                  <a:ext uri="{FF2B5EF4-FFF2-40B4-BE49-F238E27FC236}">
                    <a16:creationId xmlns:a16="http://schemas.microsoft.com/office/drawing/2014/main" id="{9E8B06DA-0367-45F5-DB98-2F9299718831}"/>
                  </a:ext>
                </a:extLst>
              </p:cNvPr>
              <p:cNvGrpSpPr/>
              <p:nvPr/>
            </p:nvGrpSpPr>
            <p:grpSpPr>
              <a:xfrm>
                <a:off x="8051800" y="4160944"/>
                <a:ext cx="563882" cy="775123"/>
                <a:chOff x="8051800" y="4160944"/>
                <a:chExt cx="563882" cy="775123"/>
              </a:xfrm>
            </p:grpSpPr>
            <p:sp>
              <p:nvSpPr>
                <p:cNvPr id="9" name="Prostokąt 8">
                  <a:extLst>
                    <a:ext uri="{FF2B5EF4-FFF2-40B4-BE49-F238E27FC236}">
                      <a16:creationId xmlns:a16="http://schemas.microsoft.com/office/drawing/2014/main" id="{CCCED5CC-90D8-0AF5-B3B7-5D295D774B13}"/>
                    </a:ext>
                  </a:extLst>
                </p:cNvPr>
                <p:cNvSpPr/>
                <p:nvPr/>
              </p:nvSpPr>
              <p:spPr>
                <a:xfrm>
                  <a:off x="8268545" y="4160944"/>
                  <a:ext cx="122769" cy="764963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" name="Prostokąt 9">
                  <a:extLst>
                    <a:ext uri="{FF2B5EF4-FFF2-40B4-BE49-F238E27FC236}">
                      <a16:creationId xmlns:a16="http://schemas.microsoft.com/office/drawing/2014/main" id="{92633370-A396-D0B2-0F38-89546724423F}"/>
                    </a:ext>
                  </a:extLst>
                </p:cNvPr>
                <p:cNvSpPr/>
                <p:nvPr/>
              </p:nvSpPr>
              <p:spPr>
                <a:xfrm>
                  <a:off x="8207586" y="4639733"/>
                  <a:ext cx="244688" cy="2861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Prostokąt 10">
                  <a:extLst>
                    <a:ext uri="{FF2B5EF4-FFF2-40B4-BE49-F238E27FC236}">
                      <a16:creationId xmlns:a16="http://schemas.microsoft.com/office/drawing/2014/main" id="{0040F69D-9F71-00F5-EBB5-9F596895C703}"/>
                    </a:ext>
                  </a:extLst>
                </p:cNvPr>
                <p:cNvSpPr/>
                <p:nvPr/>
              </p:nvSpPr>
              <p:spPr>
                <a:xfrm>
                  <a:off x="8051800" y="4783667"/>
                  <a:ext cx="563882" cy="15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75DE3474-4506-F447-B746-8CE0BA8F7824}"/>
                  </a:ext>
                </a:extLst>
              </p:cNvPr>
              <p:cNvSpPr/>
              <p:nvPr/>
            </p:nvSpPr>
            <p:spPr>
              <a:xfrm>
                <a:off x="8303682" y="4089400"/>
                <a:ext cx="45719" cy="715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4B953FE4-F62A-FC7B-3462-247AE4760523}"/>
                </a:ext>
              </a:extLst>
            </p:cNvPr>
            <p:cNvGrpSpPr/>
            <p:nvPr/>
          </p:nvGrpSpPr>
          <p:grpSpPr>
            <a:xfrm>
              <a:off x="2284301" y="2895600"/>
              <a:ext cx="1350014" cy="2856647"/>
              <a:chOff x="2343148" y="2895600"/>
              <a:chExt cx="1350014" cy="2856647"/>
            </a:xfrm>
          </p:grpSpPr>
          <p:grpSp>
            <p:nvGrpSpPr>
              <p:cNvPr id="13" name="Grupa 12">
                <a:extLst>
                  <a:ext uri="{FF2B5EF4-FFF2-40B4-BE49-F238E27FC236}">
                    <a16:creationId xmlns:a16="http://schemas.microsoft.com/office/drawing/2014/main" id="{6635BCAE-0DE9-BEEE-1724-1D11041BBE13}"/>
                  </a:ext>
                </a:extLst>
              </p:cNvPr>
              <p:cNvGrpSpPr/>
              <p:nvPr/>
            </p:nvGrpSpPr>
            <p:grpSpPr>
              <a:xfrm>
                <a:off x="2343148" y="2895600"/>
                <a:ext cx="1350013" cy="2856647"/>
                <a:chOff x="2343148" y="2895600"/>
                <a:chExt cx="1350013" cy="2856647"/>
              </a:xfrm>
            </p:grpSpPr>
            <p:sp>
              <p:nvSpPr>
                <p:cNvPr id="25" name="Prostokąt 24">
                  <a:extLst>
                    <a:ext uri="{FF2B5EF4-FFF2-40B4-BE49-F238E27FC236}">
                      <a16:creationId xmlns:a16="http://schemas.microsoft.com/office/drawing/2014/main" id="{8B523492-C47E-DF8C-34FA-F470E7EE3B3E}"/>
                    </a:ext>
                  </a:extLst>
                </p:cNvPr>
                <p:cNvSpPr/>
                <p:nvPr/>
              </p:nvSpPr>
              <p:spPr>
                <a:xfrm>
                  <a:off x="2904066" y="2895600"/>
                  <a:ext cx="45719" cy="2761827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Prostokąt 25">
                  <a:extLst>
                    <a:ext uri="{FF2B5EF4-FFF2-40B4-BE49-F238E27FC236}">
                      <a16:creationId xmlns:a16="http://schemas.microsoft.com/office/drawing/2014/main" id="{4C446007-029F-FCFC-8910-8EC6B2FF81BE}"/>
                    </a:ext>
                  </a:extLst>
                </p:cNvPr>
                <p:cNvSpPr/>
                <p:nvPr/>
              </p:nvSpPr>
              <p:spPr>
                <a:xfrm rot="5400000">
                  <a:off x="2964812" y="3548167"/>
                  <a:ext cx="106686" cy="1350013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Prostokąt 26">
                  <a:extLst>
                    <a:ext uri="{FF2B5EF4-FFF2-40B4-BE49-F238E27FC236}">
                      <a16:creationId xmlns:a16="http://schemas.microsoft.com/office/drawing/2014/main" id="{FE9B0296-19AD-CB31-CF94-CCAFA7011ED5}"/>
                    </a:ext>
                  </a:extLst>
                </p:cNvPr>
                <p:cNvSpPr/>
                <p:nvPr/>
              </p:nvSpPr>
              <p:spPr>
                <a:xfrm>
                  <a:off x="2556933" y="5645563"/>
                  <a:ext cx="753534" cy="10668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" name="Grupa 13">
                <a:extLst>
                  <a:ext uri="{FF2B5EF4-FFF2-40B4-BE49-F238E27FC236}">
                    <a16:creationId xmlns:a16="http://schemas.microsoft.com/office/drawing/2014/main" id="{CABE3CB3-3592-8F34-0FA3-BF01313CE7FA}"/>
                  </a:ext>
                </a:extLst>
              </p:cNvPr>
              <p:cNvGrpSpPr/>
              <p:nvPr/>
            </p:nvGrpSpPr>
            <p:grpSpPr>
              <a:xfrm>
                <a:off x="3149600" y="3911173"/>
                <a:ext cx="543562" cy="258657"/>
                <a:chOff x="3149600" y="3911173"/>
                <a:chExt cx="543562" cy="258657"/>
              </a:xfrm>
            </p:grpSpPr>
            <p:sp>
              <p:nvSpPr>
                <p:cNvPr id="22" name="Prostokąt 21">
                  <a:extLst>
                    <a:ext uri="{FF2B5EF4-FFF2-40B4-BE49-F238E27FC236}">
                      <a16:creationId xmlns:a16="http://schemas.microsoft.com/office/drawing/2014/main" id="{6F659ACE-000B-933A-6D20-321DBECE438F}"/>
                    </a:ext>
                  </a:extLst>
                </p:cNvPr>
                <p:cNvSpPr/>
                <p:nvPr/>
              </p:nvSpPr>
              <p:spPr>
                <a:xfrm>
                  <a:off x="3421381" y="3995837"/>
                  <a:ext cx="45719" cy="17399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Prostokąt 22">
                  <a:extLst>
                    <a:ext uri="{FF2B5EF4-FFF2-40B4-BE49-F238E27FC236}">
                      <a16:creationId xmlns:a16="http://schemas.microsoft.com/office/drawing/2014/main" id="{D171908F-5F74-3C67-D7BD-D644D4618293}"/>
                    </a:ext>
                  </a:extLst>
                </p:cNvPr>
                <p:cNvSpPr/>
                <p:nvPr/>
              </p:nvSpPr>
              <p:spPr>
                <a:xfrm>
                  <a:off x="3638976" y="3995837"/>
                  <a:ext cx="45719" cy="17399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Prostokąt 23">
                  <a:extLst>
                    <a:ext uri="{FF2B5EF4-FFF2-40B4-BE49-F238E27FC236}">
                      <a16:creationId xmlns:a16="http://schemas.microsoft.com/office/drawing/2014/main" id="{59BA293C-75ED-8E24-CC60-F598E650C1CD}"/>
                    </a:ext>
                  </a:extLst>
                </p:cNvPr>
                <p:cNvSpPr/>
                <p:nvPr/>
              </p:nvSpPr>
              <p:spPr>
                <a:xfrm>
                  <a:off x="3149600" y="3911173"/>
                  <a:ext cx="543562" cy="10668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8" name="Grupa 27">
              <a:extLst>
                <a:ext uri="{FF2B5EF4-FFF2-40B4-BE49-F238E27FC236}">
                  <a16:creationId xmlns:a16="http://schemas.microsoft.com/office/drawing/2014/main" id="{A0798CF5-9AC0-F69D-BA32-FEC9FC788B0B}"/>
                </a:ext>
              </a:extLst>
            </p:cNvPr>
            <p:cNvGrpSpPr/>
            <p:nvPr/>
          </p:nvGrpSpPr>
          <p:grpSpPr>
            <a:xfrm>
              <a:off x="2674189" y="5074102"/>
              <a:ext cx="387777" cy="560494"/>
              <a:chOff x="4327224" y="5185821"/>
              <a:chExt cx="387777" cy="560494"/>
            </a:xfrm>
          </p:grpSpPr>
          <p:sp>
            <p:nvSpPr>
              <p:cNvPr id="29" name="Prostokąt: zaokrąglone rogi 28">
                <a:extLst>
                  <a:ext uri="{FF2B5EF4-FFF2-40B4-BE49-F238E27FC236}">
                    <a16:creationId xmlns:a16="http://schemas.microsoft.com/office/drawing/2014/main" id="{10D28654-7E7C-36B5-E890-09CD8A72DBC6}"/>
                  </a:ext>
                </a:extLst>
              </p:cNvPr>
              <p:cNvSpPr/>
              <p:nvPr/>
            </p:nvSpPr>
            <p:spPr>
              <a:xfrm>
                <a:off x="4330609" y="5223933"/>
                <a:ext cx="384391" cy="522382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rostokąt 29">
                <a:extLst>
                  <a:ext uri="{FF2B5EF4-FFF2-40B4-BE49-F238E27FC236}">
                    <a16:creationId xmlns:a16="http://schemas.microsoft.com/office/drawing/2014/main" id="{ABF77A22-8250-F211-7F39-4893280D7BFF}"/>
                  </a:ext>
                </a:extLst>
              </p:cNvPr>
              <p:cNvSpPr/>
              <p:nvPr/>
            </p:nvSpPr>
            <p:spPr>
              <a:xfrm>
                <a:off x="4327224" y="5396248"/>
                <a:ext cx="387777" cy="18328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Prostokąt 30">
                <a:extLst>
                  <a:ext uri="{FF2B5EF4-FFF2-40B4-BE49-F238E27FC236}">
                    <a16:creationId xmlns:a16="http://schemas.microsoft.com/office/drawing/2014/main" id="{40760C82-5ACB-CDE5-D1BF-7E7BB20DBBF7}"/>
                  </a:ext>
                </a:extLst>
              </p:cNvPr>
              <p:cNvSpPr/>
              <p:nvPr/>
            </p:nvSpPr>
            <p:spPr>
              <a:xfrm>
                <a:off x="4327224" y="5185821"/>
                <a:ext cx="387777" cy="4571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33" name="Picture 4" descr="Pin on art and craft">
            <a:extLst>
              <a:ext uri="{FF2B5EF4-FFF2-40B4-BE49-F238E27FC236}">
                <a16:creationId xmlns:a16="http://schemas.microsoft.com/office/drawing/2014/main" id="{FEB2E536-6272-1E97-4108-CDEB8B09F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10" b="98251" l="111" r="93333">
                        <a14:foregroundMark x1="35556" y1="49660" x2="14667" y2="41205"/>
                        <a14:backgroundMark x1="9000" y1="52187" x2="39333" y2="51701"/>
                        <a14:backgroundMark x1="49111" y1="51603" x2="61111" y2="41885"/>
                        <a14:backgroundMark x1="58000" y1="44121" x2="57778" y2="52187"/>
                        <a14:backgroundMark x1="58667" y1="52187" x2="50333" y2="52381"/>
                        <a14:backgroundMark x1="65889" y1="42177" x2="50889" y2="57143"/>
                        <a14:backgroundMark x1="64889" y1="51603" x2="49333" y2="49854"/>
                        <a14:backgroundMark x1="70667" y1="48785" x2="49111" y2="57240"/>
                        <a14:backgroundMark x1="10222" y1="46259" x2="37222" y2="50632"/>
                        <a14:backgroundMark x1="36778" y1="50729" x2="32222" y2="55879"/>
                        <a14:backgroundMark x1="31667" y1="55879" x2="7556" y2="53450"/>
                        <a14:backgroundMark x1="7556" y1="53936" x2="9667" y2="46259"/>
                        <a14:backgroundMark x1="9667" y1="47036" x2="5111" y2="51312"/>
                        <a14:backgroundMark x1="5444" y1="51506" x2="8556" y2="54908"/>
                        <a14:backgroundMark x1="10778" y1="43052" x2="38444" y2="51118"/>
                        <a14:backgroundMark x1="13667" y1="42080" x2="36778" y2="50340"/>
                        <a14:backgroundMark x1="41444" y1="51118" x2="23222" y2="53061"/>
                        <a14:backgroundMark x1="23222" y1="53061" x2="23222" y2="53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02" b="48006"/>
          <a:stretch/>
        </p:blipFill>
        <p:spPr bwMode="auto">
          <a:xfrm rot="20295723">
            <a:off x="1463036" y="2822561"/>
            <a:ext cx="1665902" cy="17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Obraz 34">
            <a:extLst>
              <a:ext uri="{FF2B5EF4-FFF2-40B4-BE49-F238E27FC236}">
                <a16:creationId xmlns:a16="http://schemas.microsoft.com/office/drawing/2014/main" id="{057BC21E-E0EA-9795-ED7E-1CACCF0C6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051" b="76660" l="0" r="100000">
                        <a14:foregroundMark x1="67676" y1="45996" x2="67676" y2="45996"/>
                        <a14:foregroundMark x1="81641" y1="55566" x2="81641" y2="55566"/>
                        <a14:foregroundMark x1="73535" y1="61719" x2="73535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04" y="2021843"/>
            <a:ext cx="3664359" cy="3664359"/>
          </a:xfrm>
          <a:prstGeom prst="rect">
            <a:avLst/>
          </a:prstGeom>
        </p:spPr>
      </p:pic>
      <p:pic>
        <p:nvPicPr>
          <p:cNvPr id="39" name="Obraz 38">
            <a:extLst>
              <a:ext uri="{FF2B5EF4-FFF2-40B4-BE49-F238E27FC236}">
                <a16:creationId xmlns:a16="http://schemas.microsoft.com/office/drawing/2014/main" id="{F794C980-5984-F91E-2878-3071A31B2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121" y="3300326"/>
            <a:ext cx="244688" cy="6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7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BB1AD1-7DA8-E041-3722-64F9A7E9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Experimental</a:t>
            </a:r>
            <a:r>
              <a:rPr lang="pl-PL" dirty="0"/>
              <a:t> setup</a:t>
            </a:r>
            <a:endParaRPr lang="en-GB" dirty="0"/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67FEC1BA-005E-2ED7-29ED-DF27AB6D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80" y="1826559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95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CA1F1E-7324-0CC2-59DE-303F2D3A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</a:t>
            </a:r>
            <a:r>
              <a:rPr lang="pl-PL" dirty="0"/>
              <a:t> of the </a:t>
            </a:r>
            <a:r>
              <a:rPr lang="pl-PL" dirty="0" err="1"/>
              <a:t>process</a:t>
            </a:r>
            <a:endParaRPr lang="en-GB" dirty="0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942B93E2-C092-1663-EA55-2643D1A8E18D}"/>
              </a:ext>
            </a:extLst>
          </p:cNvPr>
          <p:cNvGrpSpPr/>
          <p:nvPr/>
        </p:nvGrpSpPr>
        <p:grpSpPr>
          <a:xfrm>
            <a:off x="9333740" y="3749670"/>
            <a:ext cx="563882" cy="846667"/>
            <a:chOff x="8051800" y="4089400"/>
            <a:chExt cx="563882" cy="846667"/>
          </a:xfrm>
        </p:grpSpPr>
        <p:grpSp>
          <p:nvGrpSpPr>
            <p:cNvPr id="20" name="Grupa 19">
              <a:extLst>
                <a:ext uri="{FF2B5EF4-FFF2-40B4-BE49-F238E27FC236}">
                  <a16:creationId xmlns:a16="http://schemas.microsoft.com/office/drawing/2014/main" id="{85ADDF2E-B7E8-A456-E74D-152023B49565}"/>
                </a:ext>
              </a:extLst>
            </p:cNvPr>
            <p:cNvGrpSpPr/>
            <p:nvPr/>
          </p:nvGrpSpPr>
          <p:grpSpPr>
            <a:xfrm>
              <a:off x="8051800" y="4160944"/>
              <a:ext cx="563882" cy="775123"/>
              <a:chOff x="8051800" y="4160944"/>
              <a:chExt cx="563882" cy="775123"/>
            </a:xfrm>
          </p:grpSpPr>
          <p:sp>
            <p:nvSpPr>
              <p:cNvPr id="22" name="Prostokąt 21">
                <a:extLst>
                  <a:ext uri="{FF2B5EF4-FFF2-40B4-BE49-F238E27FC236}">
                    <a16:creationId xmlns:a16="http://schemas.microsoft.com/office/drawing/2014/main" id="{83857FDC-82F5-28C0-B61F-B1081AB89F41}"/>
                  </a:ext>
                </a:extLst>
              </p:cNvPr>
              <p:cNvSpPr/>
              <p:nvPr/>
            </p:nvSpPr>
            <p:spPr>
              <a:xfrm>
                <a:off x="8268545" y="4160944"/>
                <a:ext cx="122769" cy="764963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Prostokąt 22">
                <a:extLst>
                  <a:ext uri="{FF2B5EF4-FFF2-40B4-BE49-F238E27FC236}">
                    <a16:creationId xmlns:a16="http://schemas.microsoft.com/office/drawing/2014/main" id="{279B7A47-06B5-F1D8-22D9-D94F01F0A25F}"/>
                  </a:ext>
                </a:extLst>
              </p:cNvPr>
              <p:cNvSpPr/>
              <p:nvPr/>
            </p:nvSpPr>
            <p:spPr>
              <a:xfrm>
                <a:off x="8207586" y="4639733"/>
                <a:ext cx="244688" cy="28617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Prostokąt 23">
                <a:extLst>
                  <a:ext uri="{FF2B5EF4-FFF2-40B4-BE49-F238E27FC236}">
                    <a16:creationId xmlns:a16="http://schemas.microsoft.com/office/drawing/2014/main" id="{EF2F9279-8E37-A132-DC29-E20F976AAFE0}"/>
                  </a:ext>
                </a:extLst>
              </p:cNvPr>
              <p:cNvSpPr/>
              <p:nvPr/>
            </p:nvSpPr>
            <p:spPr>
              <a:xfrm>
                <a:off x="8051800" y="4783667"/>
                <a:ext cx="563882" cy="152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7135F374-E213-07D4-E15A-DCC6E2F12E11}"/>
                </a:ext>
              </a:extLst>
            </p:cNvPr>
            <p:cNvSpPr/>
            <p:nvPr/>
          </p:nvSpPr>
          <p:spPr>
            <a:xfrm>
              <a:off x="8303682" y="4089400"/>
              <a:ext cx="45719" cy="715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C91C8CF-C5AA-8EAA-91EB-2A14B0E3943B}"/>
              </a:ext>
            </a:extLst>
          </p:cNvPr>
          <p:cNvGrpSpPr/>
          <p:nvPr/>
        </p:nvGrpSpPr>
        <p:grpSpPr>
          <a:xfrm>
            <a:off x="4333792" y="4001344"/>
            <a:ext cx="543562" cy="258657"/>
            <a:chOff x="3149600" y="3911173"/>
            <a:chExt cx="543562" cy="258657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03718E90-41E8-A37A-A08B-7B5E80D7B044}"/>
                </a:ext>
              </a:extLst>
            </p:cNvPr>
            <p:cNvSpPr/>
            <p:nvPr/>
          </p:nvSpPr>
          <p:spPr>
            <a:xfrm>
              <a:off x="3421381" y="3995837"/>
              <a:ext cx="45719" cy="17399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636E9D69-FC5D-9C58-E3A3-1CDB0A4577E3}"/>
                </a:ext>
              </a:extLst>
            </p:cNvPr>
            <p:cNvSpPr/>
            <p:nvPr/>
          </p:nvSpPr>
          <p:spPr>
            <a:xfrm>
              <a:off x="3638976" y="3995837"/>
              <a:ext cx="45719" cy="17399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37F1274-E9C1-D028-FC0F-C0B78A08E64B}"/>
                </a:ext>
              </a:extLst>
            </p:cNvPr>
            <p:cNvSpPr/>
            <p:nvPr/>
          </p:nvSpPr>
          <p:spPr>
            <a:xfrm>
              <a:off x="3149600" y="3911173"/>
              <a:ext cx="543562" cy="1066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Obraz 24">
            <a:extLst>
              <a:ext uri="{FF2B5EF4-FFF2-40B4-BE49-F238E27FC236}">
                <a16:creationId xmlns:a16="http://schemas.microsoft.com/office/drawing/2014/main" id="{3C4795DB-4322-0473-9AA9-53AFB75C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51" b="76660" l="0" r="100000">
                        <a14:foregroundMark x1="67676" y1="45996" x2="67676" y2="45996"/>
                        <a14:foregroundMark x1="81641" y1="55566" x2="81641" y2="55566"/>
                        <a14:foregroundMark x1="73535" y1="61719" x2="73535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03" y="2447284"/>
            <a:ext cx="2673357" cy="2673357"/>
          </a:xfrm>
          <a:prstGeom prst="rect">
            <a:avLst/>
          </a:prstGeom>
        </p:spPr>
      </p:pic>
      <p:pic>
        <p:nvPicPr>
          <p:cNvPr id="26" name="Picture 4" descr="Pin on art and craft">
            <a:extLst>
              <a:ext uri="{FF2B5EF4-FFF2-40B4-BE49-F238E27FC236}">
                <a16:creationId xmlns:a16="http://schemas.microsoft.com/office/drawing/2014/main" id="{EA148692-EA97-1161-7D34-0D4048B2D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10" b="98251" l="111" r="93333">
                        <a14:foregroundMark x1="35556" y1="49660" x2="14667" y2="41205"/>
                        <a14:backgroundMark x1="9000" y1="52187" x2="39333" y2="51701"/>
                        <a14:backgroundMark x1="49111" y1="51603" x2="61111" y2="41885"/>
                        <a14:backgroundMark x1="58000" y1="44121" x2="57778" y2="52187"/>
                        <a14:backgroundMark x1="58667" y1="52187" x2="50333" y2="52381"/>
                        <a14:backgroundMark x1="65889" y1="42177" x2="50889" y2="57143"/>
                        <a14:backgroundMark x1="64889" y1="51603" x2="49333" y2="49854"/>
                        <a14:backgroundMark x1="70667" y1="48785" x2="49111" y2="57240"/>
                        <a14:backgroundMark x1="10222" y1="46259" x2="37222" y2="50632"/>
                        <a14:backgroundMark x1="36778" y1="50729" x2="32222" y2="55879"/>
                        <a14:backgroundMark x1="31667" y1="55879" x2="7556" y2="53450"/>
                        <a14:backgroundMark x1="7556" y1="53936" x2="9667" y2="46259"/>
                        <a14:backgroundMark x1="9667" y1="47036" x2="5111" y2="51312"/>
                        <a14:backgroundMark x1="5444" y1="51506" x2="8556" y2="54908"/>
                        <a14:backgroundMark x1="10778" y1="43052" x2="38444" y2="51118"/>
                        <a14:backgroundMark x1="13667" y1="42080" x2="36778" y2="50340"/>
                        <a14:backgroundMark x1="41444" y1="51118" x2="23222" y2="53061"/>
                        <a14:backgroundMark x1="23222" y1="53061" x2="23222" y2="53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902" b="48006"/>
          <a:stretch/>
        </p:blipFill>
        <p:spPr bwMode="auto">
          <a:xfrm rot="20295723">
            <a:off x="1301989" y="2931582"/>
            <a:ext cx="1665902" cy="17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a 30">
            <a:extLst>
              <a:ext uri="{FF2B5EF4-FFF2-40B4-BE49-F238E27FC236}">
                <a16:creationId xmlns:a16="http://schemas.microsoft.com/office/drawing/2014/main" id="{79D4F634-F2B6-0F75-87D4-6BBFF3EE4C4D}"/>
              </a:ext>
            </a:extLst>
          </p:cNvPr>
          <p:cNvGrpSpPr/>
          <p:nvPr/>
        </p:nvGrpSpPr>
        <p:grpSpPr>
          <a:xfrm>
            <a:off x="1045532" y="5272662"/>
            <a:ext cx="9795115" cy="353456"/>
            <a:chOff x="364068" y="5521739"/>
            <a:chExt cx="9795115" cy="353456"/>
          </a:xfrm>
        </p:grpSpPr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E4D7B7AD-A1FF-1872-725C-D8CC6DD30E86}"/>
                </a:ext>
              </a:extLst>
            </p:cNvPr>
            <p:cNvSpPr/>
            <p:nvPr/>
          </p:nvSpPr>
          <p:spPr>
            <a:xfrm>
              <a:off x="364068" y="5521742"/>
              <a:ext cx="2449932" cy="353453"/>
            </a:xfrm>
            <a:prstGeom prst="rect">
              <a:avLst/>
            </a:prstGeom>
            <a:solidFill>
              <a:srgbClr val="FF99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The </a:t>
              </a:r>
              <a:r>
                <a:rPr lang="pl-PL" dirty="0" err="1"/>
                <a:t>human</a:t>
              </a:r>
              <a:endParaRPr lang="en-GB" dirty="0"/>
            </a:p>
          </p:txBody>
        </p:sp>
        <p:sp>
          <p:nvSpPr>
            <p:cNvPr id="28" name="Prostokąt 27">
              <a:extLst>
                <a:ext uri="{FF2B5EF4-FFF2-40B4-BE49-F238E27FC236}">
                  <a16:creationId xmlns:a16="http://schemas.microsoft.com/office/drawing/2014/main" id="{F08E8958-6AA6-5E04-EA01-ACCD39097F7F}"/>
                </a:ext>
              </a:extLst>
            </p:cNvPr>
            <p:cNvSpPr/>
            <p:nvPr/>
          </p:nvSpPr>
          <p:spPr>
            <a:xfrm>
              <a:off x="2809387" y="5521741"/>
              <a:ext cx="2449932" cy="35345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The </a:t>
              </a:r>
              <a:r>
                <a:rPr lang="pl-PL" dirty="0" err="1"/>
                <a:t>pipe</a:t>
              </a:r>
              <a:endParaRPr lang="en-GB" dirty="0"/>
            </a:p>
          </p:txBody>
        </p:sp>
        <p:sp>
          <p:nvSpPr>
            <p:cNvPr id="29" name="Prostokąt 28">
              <a:extLst>
                <a:ext uri="{FF2B5EF4-FFF2-40B4-BE49-F238E27FC236}">
                  <a16:creationId xmlns:a16="http://schemas.microsoft.com/office/drawing/2014/main" id="{C8EEAF05-9992-D409-6AE3-6575D6961CAE}"/>
                </a:ext>
              </a:extLst>
            </p:cNvPr>
            <p:cNvSpPr/>
            <p:nvPr/>
          </p:nvSpPr>
          <p:spPr>
            <a:xfrm>
              <a:off x="5259319" y="5521740"/>
              <a:ext cx="2449932" cy="35345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The </a:t>
              </a:r>
              <a:r>
                <a:rPr lang="pl-PL" dirty="0" err="1"/>
                <a:t>air</a:t>
              </a:r>
              <a:r>
                <a:rPr lang="pl-PL" dirty="0"/>
                <a:t> </a:t>
              </a:r>
              <a:r>
                <a:rPr lang="pl-PL" dirty="0" err="1"/>
                <a:t>jet</a:t>
              </a:r>
              <a:endParaRPr lang="en-GB" dirty="0"/>
            </a:p>
          </p:txBody>
        </p:sp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2035311A-002B-82ED-EAFC-2114FEA10BE9}"/>
                </a:ext>
              </a:extLst>
            </p:cNvPr>
            <p:cNvSpPr/>
            <p:nvPr/>
          </p:nvSpPr>
          <p:spPr>
            <a:xfrm>
              <a:off x="7709251" y="5521739"/>
              <a:ext cx="2449932" cy="35345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The </a:t>
              </a:r>
              <a:r>
                <a:rPr lang="pl-PL" dirty="0" err="1"/>
                <a:t>candle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27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DFC14C-2EDF-6004-22C8-4BE17229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candle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B9DEC1A-BCDE-F482-0D19-B23A16BEC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678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candle will</a:t>
            </a:r>
            <a:r>
              <a:rPr lang="pl-PL" dirty="0"/>
              <a:t> </a:t>
            </a:r>
            <a:r>
              <a:rPr lang="pl-PL" dirty="0" err="1"/>
              <a:t>get</a:t>
            </a:r>
            <a:r>
              <a:rPr lang="en-US" dirty="0"/>
              <a:t> snuff</a:t>
            </a:r>
            <a:r>
              <a:rPr lang="pl-PL" dirty="0" err="1"/>
              <a:t>ed</a:t>
            </a:r>
            <a:r>
              <a:rPr lang="en-US" dirty="0"/>
              <a:t> out in air with moving at some critical velocity U*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8E59AC7F-837A-6815-6CBF-F65261C1D9B7}"/>
              </a:ext>
            </a:extLst>
          </p:cNvPr>
          <p:cNvSpPr/>
          <p:nvPr/>
        </p:nvSpPr>
        <p:spPr>
          <a:xfrm>
            <a:off x="0" y="6324600"/>
            <a:ext cx="12192000" cy="11853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3ACD4FA-120D-6168-2FFD-5195984D1278}"/>
              </a:ext>
            </a:extLst>
          </p:cNvPr>
          <p:cNvGrpSpPr/>
          <p:nvPr/>
        </p:nvGrpSpPr>
        <p:grpSpPr>
          <a:xfrm>
            <a:off x="1749624" y="2821938"/>
            <a:ext cx="2520535" cy="2710224"/>
            <a:chOff x="4839958" y="3247774"/>
            <a:chExt cx="2520535" cy="2710224"/>
          </a:xfrm>
        </p:grpSpPr>
        <p:grpSp>
          <p:nvGrpSpPr>
            <p:cNvPr id="19" name="Grupa 18">
              <a:extLst>
                <a:ext uri="{FF2B5EF4-FFF2-40B4-BE49-F238E27FC236}">
                  <a16:creationId xmlns:a16="http://schemas.microsoft.com/office/drawing/2014/main" id="{B247A67C-A548-0FCC-301D-98A75402A069}"/>
                </a:ext>
              </a:extLst>
            </p:cNvPr>
            <p:cNvGrpSpPr/>
            <p:nvPr/>
          </p:nvGrpSpPr>
          <p:grpSpPr>
            <a:xfrm>
              <a:off x="4839958" y="4182534"/>
              <a:ext cx="2520535" cy="1775464"/>
              <a:chOff x="4839958" y="4106333"/>
              <a:chExt cx="2520535" cy="1775464"/>
            </a:xfrm>
          </p:grpSpPr>
          <p:cxnSp>
            <p:nvCxnSpPr>
              <p:cNvPr id="13" name="Łącznik prosty ze strzałką 12">
                <a:extLst>
                  <a:ext uri="{FF2B5EF4-FFF2-40B4-BE49-F238E27FC236}">
                    <a16:creationId xmlns:a16="http://schemas.microsoft.com/office/drawing/2014/main" id="{C9829B4F-6372-8A03-75AD-78FF7A8675D7}"/>
                  </a:ext>
                </a:extLst>
              </p:cNvPr>
              <p:cNvCxnSpPr/>
              <p:nvPr/>
            </p:nvCxnSpPr>
            <p:spPr>
              <a:xfrm>
                <a:off x="4851400" y="4106333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Łącznik prosty ze strzałką 13">
                <a:extLst>
                  <a:ext uri="{FF2B5EF4-FFF2-40B4-BE49-F238E27FC236}">
                    <a16:creationId xmlns:a16="http://schemas.microsoft.com/office/drawing/2014/main" id="{65460757-47E9-9819-4E2A-E983495B1D52}"/>
                  </a:ext>
                </a:extLst>
              </p:cNvPr>
              <p:cNvCxnSpPr/>
              <p:nvPr/>
            </p:nvCxnSpPr>
            <p:spPr>
              <a:xfrm>
                <a:off x="4839966" y="4461933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Łącznik prosty ze strzałką 14">
                <a:extLst>
                  <a:ext uri="{FF2B5EF4-FFF2-40B4-BE49-F238E27FC236}">
                    <a16:creationId xmlns:a16="http://schemas.microsoft.com/office/drawing/2014/main" id="{5EE6C4BF-5927-79A4-693A-7E930ED0BFBD}"/>
                  </a:ext>
                </a:extLst>
              </p:cNvPr>
              <p:cNvCxnSpPr/>
              <p:nvPr/>
            </p:nvCxnSpPr>
            <p:spPr>
              <a:xfrm>
                <a:off x="4862826" y="4826000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Łącznik prosty ze strzałką 15">
                <a:extLst>
                  <a:ext uri="{FF2B5EF4-FFF2-40B4-BE49-F238E27FC236}">
                    <a16:creationId xmlns:a16="http://schemas.microsoft.com/office/drawing/2014/main" id="{3B143EED-6CEA-5838-B876-F3B034532176}"/>
                  </a:ext>
                </a:extLst>
              </p:cNvPr>
              <p:cNvCxnSpPr/>
              <p:nvPr/>
            </p:nvCxnSpPr>
            <p:spPr>
              <a:xfrm>
                <a:off x="4851392" y="5181600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" name="Łącznik prosty ze strzałką 16">
                <a:extLst>
                  <a:ext uri="{FF2B5EF4-FFF2-40B4-BE49-F238E27FC236}">
                    <a16:creationId xmlns:a16="http://schemas.microsoft.com/office/drawing/2014/main" id="{365EAFA0-B8C9-37CD-D5BB-8D72D643F987}"/>
                  </a:ext>
                </a:extLst>
              </p:cNvPr>
              <p:cNvCxnSpPr/>
              <p:nvPr/>
            </p:nvCxnSpPr>
            <p:spPr>
              <a:xfrm>
                <a:off x="4851392" y="5526197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" name="Łącznik prosty ze strzałką 17">
                <a:extLst>
                  <a:ext uri="{FF2B5EF4-FFF2-40B4-BE49-F238E27FC236}">
                    <a16:creationId xmlns:a16="http://schemas.microsoft.com/office/drawing/2014/main" id="{CB14F222-E1D3-AFA5-B36C-531EB49AEE57}"/>
                  </a:ext>
                </a:extLst>
              </p:cNvPr>
              <p:cNvCxnSpPr/>
              <p:nvPr/>
            </p:nvCxnSpPr>
            <p:spPr>
              <a:xfrm>
                <a:off x="4839958" y="5881797"/>
                <a:ext cx="249766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EF5C31A2-2617-2B74-12DB-9B3FD7A1DC50}"/>
                </a:ext>
              </a:extLst>
            </p:cNvPr>
            <p:cNvSpPr/>
            <p:nvPr/>
          </p:nvSpPr>
          <p:spPr>
            <a:xfrm>
              <a:off x="5562600" y="4500029"/>
              <a:ext cx="999067" cy="1406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" name="Grupa 4">
              <a:extLst>
                <a:ext uri="{FF2B5EF4-FFF2-40B4-BE49-F238E27FC236}">
                  <a16:creationId xmlns:a16="http://schemas.microsoft.com/office/drawing/2014/main" id="{C8DE05D4-489A-D6A3-80ED-4B24963A715A}"/>
                </a:ext>
              </a:extLst>
            </p:cNvPr>
            <p:cNvGrpSpPr/>
            <p:nvPr/>
          </p:nvGrpSpPr>
          <p:grpSpPr>
            <a:xfrm>
              <a:off x="5814059" y="4925062"/>
              <a:ext cx="563882" cy="846667"/>
              <a:chOff x="8051800" y="4089400"/>
              <a:chExt cx="563882" cy="846667"/>
            </a:xfrm>
          </p:grpSpPr>
          <p:grpSp>
            <p:nvGrpSpPr>
              <p:cNvPr id="6" name="Grupa 5">
                <a:extLst>
                  <a:ext uri="{FF2B5EF4-FFF2-40B4-BE49-F238E27FC236}">
                    <a16:creationId xmlns:a16="http://schemas.microsoft.com/office/drawing/2014/main" id="{59ED66DF-1E39-D49E-29E9-1C0B901C4B7F}"/>
                  </a:ext>
                </a:extLst>
              </p:cNvPr>
              <p:cNvGrpSpPr/>
              <p:nvPr/>
            </p:nvGrpSpPr>
            <p:grpSpPr>
              <a:xfrm>
                <a:off x="8051800" y="4160944"/>
                <a:ext cx="563882" cy="775123"/>
                <a:chOff x="8051800" y="4160944"/>
                <a:chExt cx="563882" cy="775123"/>
              </a:xfrm>
            </p:grpSpPr>
            <p:sp>
              <p:nvSpPr>
                <p:cNvPr id="8" name="Prostokąt 7">
                  <a:extLst>
                    <a:ext uri="{FF2B5EF4-FFF2-40B4-BE49-F238E27FC236}">
                      <a16:creationId xmlns:a16="http://schemas.microsoft.com/office/drawing/2014/main" id="{A083E8D9-9C5C-8F49-2B39-D61FF1919731}"/>
                    </a:ext>
                  </a:extLst>
                </p:cNvPr>
                <p:cNvSpPr/>
                <p:nvPr/>
              </p:nvSpPr>
              <p:spPr>
                <a:xfrm>
                  <a:off x="8268545" y="4160944"/>
                  <a:ext cx="122769" cy="764963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9" name="Prostokąt 8">
                  <a:extLst>
                    <a:ext uri="{FF2B5EF4-FFF2-40B4-BE49-F238E27FC236}">
                      <a16:creationId xmlns:a16="http://schemas.microsoft.com/office/drawing/2014/main" id="{DBECE105-6042-02F4-D17C-528561174A5C}"/>
                    </a:ext>
                  </a:extLst>
                </p:cNvPr>
                <p:cNvSpPr/>
                <p:nvPr/>
              </p:nvSpPr>
              <p:spPr>
                <a:xfrm>
                  <a:off x="8207586" y="4639733"/>
                  <a:ext cx="244688" cy="2861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Prostokąt 9">
                  <a:extLst>
                    <a:ext uri="{FF2B5EF4-FFF2-40B4-BE49-F238E27FC236}">
                      <a16:creationId xmlns:a16="http://schemas.microsoft.com/office/drawing/2014/main" id="{31E4D03A-3300-5B2D-4D4F-F8AAA55470E8}"/>
                    </a:ext>
                  </a:extLst>
                </p:cNvPr>
                <p:cNvSpPr/>
                <p:nvPr/>
              </p:nvSpPr>
              <p:spPr>
                <a:xfrm>
                  <a:off x="8051800" y="4783667"/>
                  <a:ext cx="563882" cy="15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B1992FF1-B668-3F06-A1FC-4EEB1487855D}"/>
                  </a:ext>
                </a:extLst>
              </p:cNvPr>
              <p:cNvSpPr/>
              <p:nvPr/>
            </p:nvSpPr>
            <p:spPr>
              <a:xfrm>
                <a:off x="8303682" y="4089400"/>
                <a:ext cx="45719" cy="715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11" name="Obraz 10">
              <a:extLst>
                <a:ext uri="{FF2B5EF4-FFF2-40B4-BE49-F238E27FC236}">
                  <a16:creationId xmlns:a16="http://schemas.microsoft.com/office/drawing/2014/main" id="{EB7B0BCA-F2B1-A7E0-BE39-C0903475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6203643" y="4271945"/>
              <a:ext cx="244688" cy="686001"/>
            </a:xfrm>
            <a:prstGeom prst="rect">
              <a:avLst/>
            </a:prstGeom>
          </p:spPr>
        </p:pic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C874A3E1-53C1-B34B-7823-6EBCBACD8E81}"/>
                </a:ext>
              </a:extLst>
            </p:cNvPr>
            <p:cNvSpPr/>
            <p:nvPr/>
          </p:nvSpPr>
          <p:spPr>
            <a:xfrm>
              <a:off x="5763259" y="3247774"/>
              <a:ext cx="9813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l-PL" sz="54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U</a:t>
              </a:r>
              <a:r>
                <a:rPr lang="pl-PL" sz="54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*</a:t>
              </a:r>
              <a:endParaRPr lang="pl-P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grpSp>
        <p:nvGrpSpPr>
          <p:cNvPr id="3072" name="Grupa 3071">
            <a:extLst>
              <a:ext uri="{FF2B5EF4-FFF2-40B4-BE49-F238E27FC236}">
                <a16:creationId xmlns:a16="http://schemas.microsoft.com/office/drawing/2014/main" id="{5F4EE39F-A6E6-E3A4-1695-6F45263CBC0B}"/>
              </a:ext>
            </a:extLst>
          </p:cNvPr>
          <p:cNvGrpSpPr/>
          <p:nvPr/>
        </p:nvGrpSpPr>
        <p:grpSpPr>
          <a:xfrm>
            <a:off x="5217581" y="2329197"/>
            <a:ext cx="6489730" cy="3988179"/>
            <a:chOff x="5217581" y="2329197"/>
            <a:chExt cx="6489730" cy="3988179"/>
          </a:xfrm>
        </p:grpSpPr>
        <p:pic>
          <p:nvPicPr>
            <p:cNvPr id="3074" name="Picture 2" descr="No description available.">
              <a:extLst>
                <a:ext uri="{FF2B5EF4-FFF2-40B4-BE49-F238E27FC236}">
                  <a16:creationId xmlns:a16="http://schemas.microsoft.com/office/drawing/2014/main" id="{25C25824-A7C0-C15B-12D4-6A19629C0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581" y="3949661"/>
              <a:ext cx="4186265" cy="235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3C9EA5BC-E4F3-530B-C941-689D85C35F8F}"/>
                </a:ext>
              </a:extLst>
            </p:cNvPr>
            <p:cNvGrpSpPr/>
            <p:nvPr/>
          </p:nvGrpSpPr>
          <p:grpSpPr>
            <a:xfrm>
              <a:off x="5695923" y="2329197"/>
              <a:ext cx="3424791" cy="1619405"/>
              <a:chOff x="6430409" y="2329197"/>
              <a:chExt cx="3424791" cy="1619405"/>
            </a:xfrm>
          </p:grpSpPr>
          <p:pic>
            <p:nvPicPr>
              <p:cNvPr id="24" name="Obraz 23">
                <a:extLst>
                  <a:ext uri="{FF2B5EF4-FFF2-40B4-BE49-F238E27FC236}">
                    <a16:creationId xmlns:a16="http://schemas.microsoft.com/office/drawing/2014/main" id="{B19A219F-B1E4-BDF6-0F6E-06CA1BED9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2510" y="2329197"/>
                <a:ext cx="1222326" cy="1618344"/>
              </a:xfrm>
              <a:prstGeom prst="rect">
                <a:avLst/>
              </a:prstGeom>
            </p:spPr>
          </p:pic>
          <p:pic>
            <p:nvPicPr>
              <p:cNvPr id="26" name="Obraz 25">
                <a:extLst>
                  <a:ext uri="{FF2B5EF4-FFF2-40B4-BE49-F238E27FC236}">
                    <a16:creationId xmlns:a16="http://schemas.microsoft.com/office/drawing/2014/main" id="{6F39678A-3FD2-2CDB-60CC-304AD3293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4835" y="2330256"/>
                <a:ext cx="1110365" cy="1618346"/>
              </a:xfrm>
              <a:prstGeom prst="rect">
                <a:avLst/>
              </a:prstGeom>
            </p:spPr>
          </p:pic>
          <p:pic>
            <p:nvPicPr>
              <p:cNvPr id="28" name="Obraz 27">
                <a:extLst>
                  <a:ext uri="{FF2B5EF4-FFF2-40B4-BE49-F238E27FC236}">
                    <a16:creationId xmlns:a16="http://schemas.microsoft.com/office/drawing/2014/main" id="{A2ED0B53-2BE7-3F61-D319-40BBC62B6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0409" y="2329197"/>
                <a:ext cx="1117155" cy="1618344"/>
              </a:xfrm>
              <a:prstGeom prst="rect">
                <a:avLst/>
              </a:prstGeom>
            </p:spPr>
          </p:pic>
        </p:grpSp>
        <p:pic>
          <p:nvPicPr>
            <p:cNvPr id="3076" name="Picture 4" descr="No description available.">
              <a:extLst>
                <a:ext uri="{FF2B5EF4-FFF2-40B4-BE49-F238E27FC236}">
                  <a16:creationId xmlns:a16="http://schemas.microsoft.com/office/drawing/2014/main" id="{7EAFCF61-40D7-D446-D013-ABE4DB240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707992" y="3318057"/>
              <a:ext cx="3839128" cy="2159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09299F4A-A92D-20A2-6803-AF1448DC2A00}"/>
              </a:ext>
            </a:extLst>
          </p:cNvPr>
          <p:cNvSpPr txBox="1">
            <a:spLocks/>
          </p:cNvSpPr>
          <p:nvPr/>
        </p:nvSpPr>
        <p:spPr>
          <a:xfrm>
            <a:off x="6714565" y="6450358"/>
            <a:ext cx="6281439" cy="36235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l-PL" sz="1600" dirty="0">
                <a:solidFill>
                  <a:schemeClr val="bg1"/>
                </a:solidFill>
              </a:rPr>
              <a:t>Wind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sz="1600" dirty="0" err="1">
                <a:solidFill>
                  <a:schemeClr val="bg1"/>
                </a:solidFill>
              </a:rPr>
              <a:t>tunnel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6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CC474C-0086-B3FC-AE06-6D089880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air</a:t>
            </a:r>
            <a:r>
              <a:rPr lang="pl-PL" dirty="0"/>
              <a:t> </a:t>
            </a:r>
            <a:r>
              <a:rPr lang="pl-PL" dirty="0" err="1"/>
              <a:t>jet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1C6EC5-F337-DC4B-EF8D-74F61B050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526453" cy="1295399"/>
          </a:xfrm>
        </p:spPr>
        <p:txBody>
          <a:bodyPr>
            <a:normAutofit lnSpcReduction="10000"/>
          </a:bodyPr>
          <a:lstStyle/>
          <a:p>
            <a:r>
              <a:rPr lang="en-GB" sz="1400" b="1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Centreline velocity decay measurements in low-velocity axisymmetric jets</a:t>
            </a:r>
            <a:endParaRPr lang="pl-PL" sz="1400" b="1" i="0" dirty="0">
              <a:solidFill>
                <a:srgbClr val="333333"/>
              </a:solidFill>
              <a:effectLst/>
              <a:latin typeface="noto sans" panose="020B0502040204020203" pitchFamily="34" charset="0"/>
            </a:endParaRPr>
          </a:p>
          <a:p>
            <a:r>
              <a:rPr lang="en-GB" sz="110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TOR G. MALMSTRÖM,</a:t>
            </a:r>
            <a:r>
              <a:rPr lang="pl-PL" sz="110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 </a:t>
            </a:r>
            <a:r>
              <a:rPr lang="en-GB" sz="110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ALLAN T. KIRKPATRICK,</a:t>
            </a:r>
            <a:r>
              <a:rPr lang="pl-PL" sz="110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 </a:t>
            </a:r>
            <a:r>
              <a:rPr lang="en-GB" sz="110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BRIAN CHRISTENSEN and</a:t>
            </a:r>
            <a:r>
              <a:rPr lang="pl-PL" sz="110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 </a:t>
            </a:r>
            <a:r>
              <a:rPr lang="en-GB" sz="110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KEVIN D. KNAPPMILLER</a:t>
            </a:r>
            <a:r>
              <a:rPr lang="pl-PL" sz="110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, 1997</a:t>
            </a:r>
            <a:endParaRPr lang="en-GB" sz="1100" i="0" dirty="0">
              <a:solidFill>
                <a:srgbClr val="333333"/>
              </a:solidFill>
              <a:effectLst/>
              <a:latin typeface="noto sans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289D8-8226-B9EE-8035-7F3A479742C9}"/>
              </a:ext>
            </a:extLst>
          </p:cNvPr>
          <p:cNvSpPr/>
          <p:nvPr/>
        </p:nvSpPr>
        <p:spPr>
          <a:xfrm>
            <a:off x="0" y="6324600"/>
            <a:ext cx="12192000" cy="11853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49113086-31AA-00BA-8C4D-5C6C8895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000" y="1845734"/>
            <a:ext cx="2810267" cy="1267002"/>
          </a:xfrm>
          <a:prstGeom prst="rect">
            <a:avLst/>
          </a:prstGeom>
        </p:spPr>
      </p:pic>
      <p:grpSp>
        <p:nvGrpSpPr>
          <p:cNvPr id="24" name="Grupa 23">
            <a:extLst>
              <a:ext uri="{FF2B5EF4-FFF2-40B4-BE49-F238E27FC236}">
                <a16:creationId xmlns:a16="http://schemas.microsoft.com/office/drawing/2014/main" id="{B3057892-F6B5-D5A5-BF8F-48D5C518FE7C}"/>
              </a:ext>
            </a:extLst>
          </p:cNvPr>
          <p:cNvGrpSpPr/>
          <p:nvPr/>
        </p:nvGrpSpPr>
        <p:grpSpPr>
          <a:xfrm>
            <a:off x="1168399" y="3716868"/>
            <a:ext cx="9025468" cy="2160607"/>
            <a:chOff x="918632" y="3405520"/>
            <a:chExt cx="9025468" cy="2160607"/>
          </a:xfrm>
        </p:grpSpPr>
        <p:sp>
          <p:nvSpPr>
            <p:cNvPr id="15" name="Trójkąt równoramienny 14">
              <a:extLst>
                <a:ext uri="{FF2B5EF4-FFF2-40B4-BE49-F238E27FC236}">
                  <a16:creationId xmlns:a16="http://schemas.microsoft.com/office/drawing/2014/main" id="{DF600A0B-D965-1D73-351F-9F703C54F823}"/>
                </a:ext>
              </a:extLst>
            </p:cNvPr>
            <p:cNvSpPr/>
            <p:nvPr/>
          </p:nvSpPr>
          <p:spPr>
            <a:xfrm rot="16200000">
              <a:off x="2478901" y="2906607"/>
              <a:ext cx="1598787" cy="3720254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0E65D8E3-01A4-22B4-81C6-8144EA920DAA}"/>
                </a:ext>
              </a:extLst>
            </p:cNvPr>
            <p:cNvCxnSpPr/>
            <p:nvPr/>
          </p:nvCxnSpPr>
          <p:spPr>
            <a:xfrm>
              <a:off x="1418166" y="4766734"/>
              <a:ext cx="852593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359EE822-3D38-9560-ADCB-B9763E16E46B}"/>
                </a:ext>
              </a:extLst>
            </p:cNvPr>
            <p:cNvSpPr/>
            <p:nvPr/>
          </p:nvSpPr>
          <p:spPr>
            <a:xfrm>
              <a:off x="1418166" y="4713392"/>
              <a:ext cx="543562" cy="1066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rójkąt równoramienny 13">
              <a:extLst>
                <a:ext uri="{FF2B5EF4-FFF2-40B4-BE49-F238E27FC236}">
                  <a16:creationId xmlns:a16="http://schemas.microsoft.com/office/drawing/2014/main" id="{2C8C19DF-88C7-C9FF-310E-2BECA8A5B7C6}"/>
                </a:ext>
              </a:extLst>
            </p:cNvPr>
            <p:cNvSpPr/>
            <p:nvPr/>
          </p:nvSpPr>
          <p:spPr>
            <a:xfrm rot="16200000">
              <a:off x="3050359" y="3263014"/>
              <a:ext cx="1188571" cy="298755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Łącznik prosty ze strzałką 16">
              <a:extLst>
                <a:ext uri="{FF2B5EF4-FFF2-40B4-BE49-F238E27FC236}">
                  <a16:creationId xmlns:a16="http://schemas.microsoft.com/office/drawing/2014/main" id="{2FE5B51B-4C6E-1928-F0A2-8A741B5942B7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5138423" y="4756791"/>
              <a:ext cx="557392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AF23D5-92E0-2541-5D10-220FB1DA867E}"/>
                </a:ext>
              </a:extLst>
            </p:cNvPr>
            <p:cNvSpPr/>
            <p:nvPr/>
          </p:nvSpPr>
          <p:spPr>
            <a:xfrm>
              <a:off x="5056084" y="4674452"/>
              <a:ext cx="164678" cy="16467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ójkąt równoramienny 18">
              <a:extLst>
                <a:ext uri="{FF2B5EF4-FFF2-40B4-BE49-F238E27FC236}">
                  <a16:creationId xmlns:a16="http://schemas.microsoft.com/office/drawing/2014/main" id="{E7A254B4-50BA-FE2B-26B9-8FECE09FEC36}"/>
                </a:ext>
              </a:extLst>
            </p:cNvPr>
            <p:cNvSpPr/>
            <p:nvPr/>
          </p:nvSpPr>
          <p:spPr>
            <a:xfrm rot="5400000">
              <a:off x="2016177" y="4672291"/>
              <a:ext cx="104699" cy="185933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Nawias klamrowy zamykający 19">
              <a:extLst>
                <a:ext uri="{FF2B5EF4-FFF2-40B4-BE49-F238E27FC236}">
                  <a16:creationId xmlns:a16="http://schemas.microsoft.com/office/drawing/2014/main" id="{7EB23865-51D9-AC68-B8DD-1D7AB95BF7C7}"/>
                </a:ext>
              </a:extLst>
            </p:cNvPr>
            <p:cNvSpPr/>
            <p:nvPr/>
          </p:nvSpPr>
          <p:spPr>
            <a:xfrm rot="16200000">
              <a:off x="3307224" y="2073856"/>
              <a:ext cx="499534" cy="316286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Nawias klamrowy zamykający 20">
              <a:extLst>
                <a:ext uri="{FF2B5EF4-FFF2-40B4-BE49-F238E27FC236}">
                  <a16:creationId xmlns:a16="http://schemas.microsoft.com/office/drawing/2014/main" id="{826D637C-7CBD-2143-ACEC-86B0FEFD8951}"/>
                </a:ext>
              </a:extLst>
            </p:cNvPr>
            <p:cNvSpPr/>
            <p:nvPr/>
          </p:nvSpPr>
          <p:spPr>
            <a:xfrm rot="10800000">
              <a:off x="918632" y="4684120"/>
              <a:ext cx="499534" cy="16227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Nawias klamrowy zamykający 21">
              <a:extLst>
                <a:ext uri="{FF2B5EF4-FFF2-40B4-BE49-F238E27FC236}">
                  <a16:creationId xmlns:a16="http://schemas.microsoft.com/office/drawing/2014/main" id="{BD8FDD3A-D178-9D25-52C0-996C12C4543C}"/>
                </a:ext>
              </a:extLst>
            </p:cNvPr>
            <p:cNvSpPr/>
            <p:nvPr/>
          </p:nvSpPr>
          <p:spPr>
            <a:xfrm rot="5400000">
              <a:off x="1447095" y="4859868"/>
              <a:ext cx="499534" cy="557393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Nawias klamrowy zamykający 22">
              <a:extLst>
                <a:ext uri="{FF2B5EF4-FFF2-40B4-BE49-F238E27FC236}">
                  <a16:creationId xmlns:a16="http://schemas.microsoft.com/office/drawing/2014/main" id="{4C3986C6-4410-93DB-4C88-BB6E4BCE255A}"/>
                </a:ext>
              </a:extLst>
            </p:cNvPr>
            <p:cNvSpPr/>
            <p:nvPr/>
          </p:nvSpPr>
          <p:spPr>
            <a:xfrm rot="16200000">
              <a:off x="1907980" y="4436986"/>
              <a:ext cx="265222" cy="18593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67B5AA78-5671-0A98-DCCF-A6C80EB019DD}"/>
              </a:ext>
            </a:extLst>
          </p:cNvPr>
          <p:cNvCxnSpPr/>
          <p:nvPr/>
        </p:nvCxnSpPr>
        <p:spPr>
          <a:xfrm>
            <a:off x="2416877" y="5071633"/>
            <a:ext cx="957577" cy="994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0D79F2A5-4943-F86F-5FDB-3E291AE24034}"/>
              </a:ext>
            </a:extLst>
          </p:cNvPr>
          <p:cNvSpPr txBox="1"/>
          <p:nvPr/>
        </p:nvSpPr>
        <p:spPr>
          <a:xfrm>
            <a:off x="3645891" y="3228511"/>
            <a:ext cx="321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x</a:t>
            </a:r>
            <a:endParaRPr lang="en-US" sz="2800" dirty="0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F838C2D1-3232-DB57-265D-8F4F04315A3E}"/>
              </a:ext>
            </a:extLst>
          </p:cNvPr>
          <p:cNvSpPr txBox="1"/>
          <p:nvPr/>
        </p:nvSpPr>
        <p:spPr>
          <a:xfrm>
            <a:off x="2138121" y="4328807"/>
            <a:ext cx="66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/>
              <a:t>x</a:t>
            </a:r>
            <a:r>
              <a:rPr lang="pl-PL" sz="2000" baseline="-25000" dirty="0" err="1"/>
              <a:t>p</a:t>
            </a:r>
            <a:endParaRPr lang="en-US" sz="2000" dirty="0"/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A8B722DF-B12C-841C-4076-7DF0B19625C4}"/>
              </a:ext>
            </a:extLst>
          </p:cNvPr>
          <p:cNvSpPr txBox="1"/>
          <p:nvPr/>
        </p:nvSpPr>
        <p:spPr>
          <a:xfrm>
            <a:off x="727610" y="4806529"/>
            <a:ext cx="663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D</a:t>
            </a:r>
            <a:endParaRPr lang="en-US" sz="2800" dirty="0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F435FC1B-A673-4976-9017-8561DB4008B2}"/>
              </a:ext>
            </a:extLst>
          </p:cNvPr>
          <p:cNvSpPr txBox="1"/>
          <p:nvPr/>
        </p:nvSpPr>
        <p:spPr>
          <a:xfrm>
            <a:off x="1799551" y="5642537"/>
            <a:ext cx="663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L</a:t>
            </a:r>
            <a:endParaRPr lang="en-US" sz="2800" dirty="0"/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62E2801-5AF8-BD0A-B03B-856F4D8A714A}"/>
              </a:ext>
            </a:extLst>
          </p:cNvPr>
          <p:cNvSpPr txBox="1"/>
          <p:nvPr/>
        </p:nvSpPr>
        <p:spPr>
          <a:xfrm>
            <a:off x="2527429" y="5048798"/>
            <a:ext cx="663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U</a:t>
            </a:r>
            <a:r>
              <a:rPr lang="pl-PL" sz="2800" baseline="-25000" dirty="0"/>
              <a:t>0</a:t>
            </a:r>
            <a:endParaRPr lang="en-US" sz="2800" dirty="0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0EB16006-859B-9B46-E4B2-A51781720179}"/>
              </a:ext>
            </a:extLst>
          </p:cNvPr>
          <p:cNvSpPr txBox="1"/>
          <p:nvPr/>
        </p:nvSpPr>
        <p:spPr>
          <a:xfrm>
            <a:off x="5417465" y="5108644"/>
            <a:ext cx="663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U</a:t>
            </a:r>
            <a:r>
              <a:rPr lang="pl-PL" sz="2800" baseline="-25000" dirty="0" err="1"/>
              <a:t>x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pole tekstowe 34">
                <a:extLst>
                  <a:ext uri="{FF2B5EF4-FFF2-40B4-BE49-F238E27FC236}">
                    <a16:creationId xmlns:a16="http://schemas.microsoft.com/office/drawing/2014/main" id="{2E3837C5-7B6C-C08F-B619-F50E73C3961F}"/>
                  </a:ext>
                </a:extLst>
              </p:cNvPr>
              <p:cNvSpPr txBox="1"/>
              <p:nvPr/>
            </p:nvSpPr>
            <p:spPr>
              <a:xfrm>
                <a:off x="7086267" y="1737360"/>
                <a:ext cx="1634400" cy="1267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pl-PL" sz="4400" b="0" i="0" smtClean="0">
                          <a:latin typeface="Cambria Math" panose="02040503050406030204" pitchFamily="18" charset="0"/>
                        </a:rPr>
                        <m:t>K</m:t>
                      </m:r>
                      <m:f>
                        <m:fPr>
                          <m:ctrlPr>
                            <a:rPr lang="pl-PL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pl-PL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5" name="pole tekstowe 34">
                <a:extLst>
                  <a:ext uri="{FF2B5EF4-FFF2-40B4-BE49-F238E27FC236}">
                    <a16:creationId xmlns:a16="http://schemas.microsoft.com/office/drawing/2014/main" id="{2E3837C5-7B6C-C08F-B619-F50E73C39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267" y="1737360"/>
                <a:ext cx="1634400" cy="1267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pole tekstowe 35">
            <a:extLst>
              <a:ext uri="{FF2B5EF4-FFF2-40B4-BE49-F238E27FC236}">
                <a16:creationId xmlns:a16="http://schemas.microsoft.com/office/drawing/2014/main" id="{B2E18789-BCF5-661F-8A0E-EEA306B4F8AC}"/>
              </a:ext>
            </a:extLst>
          </p:cNvPr>
          <p:cNvSpPr txBox="1"/>
          <p:nvPr/>
        </p:nvSpPr>
        <p:spPr>
          <a:xfrm>
            <a:off x="7746999" y="1038944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dimensionless</a:t>
            </a:r>
            <a:r>
              <a:rPr lang="pl-PL" dirty="0"/>
              <a:t> </a:t>
            </a:r>
            <a:r>
              <a:rPr lang="pl-PL" dirty="0" err="1"/>
              <a:t>constant</a:t>
            </a:r>
            <a:r>
              <a:rPr lang="pl-PL" dirty="0"/>
              <a:t>, dependent on the </a:t>
            </a:r>
            <a:r>
              <a:rPr lang="pl-PL" dirty="0" err="1"/>
              <a:t>angle</a:t>
            </a:r>
            <a:r>
              <a:rPr lang="pl-PL" dirty="0"/>
              <a:t> of the </a:t>
            </a:r>
            <a:r>
              <a:rPr lang="pl-PL" dirty="0" err="1"/>
              <a:t>cone</a:t>
            </a:r>
            <a:endParaRPr lang="en-US" dirty="0"/>
          </a:p>
        </p:txBody>
      </p:sp>
      <p:cxnSp>
        <p:nvCxnSpPr>
          <p:cNvPr id="38" name="Łącznik prosty ze strzałką 37">
            <a:extLst>
              <a:ext uri="{FF2B5EF4-FFF2-40B4-BE49-F238E27FC236}">
                <a16:creationId xmlns:a16="http://schemas.microsoft.com/office/drawing/2014/main" id="{522F231C-1C65-1897-4A8B-BE280468A157}"/>
              </a:ext>
            </a:extLst>
          </p:cNvPr>
          <p:cNvCxnSpPr/>
          <p:nvPr/>
        </p:nvCxnSpPr>
        <p:spPr>
          <a:xfrm>
            <a:off x="8720667" y="2463800"/>
            <a:ext cx="6265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pole tekstowe 38">
                <a:extLst>
                  <a:ext uri="{FF2B5EF4-FFF2-40B4-BE49-F238E27FC236}">
                    <a16:creationId xmlns:a16="http://schemas.microsoft.com/office/drawing/2014/main" id="{3C6834B8-65EB-D4D9-13A4-EE5B2EB72087}"/>
                  </a:ext>
                </a:extLst>
              </p:cNvPr>
              <p:cNvSpPr txBox="1"/>
              <p:nvPr/>
            </p:nvSpPr>
            <p:spPr>
              <a:xfrm>
                <a:off x="9054434" y="1880834"/>
                <a:ext cx="2988733" cy="1037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l-PL" sz="36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l-PL" sz="3600" i="1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pl-P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9" name="pole tekstowe 38">
                <a:extLst>
                  <a:ext uri="{FF2B5EF4-FFF2-40B4-BE49-F238E27FC236}">
                    <a16:creationId xmlns:a16="http://schemas.microsoft.com/office/drawing/2014/main" id="{3C6834B8-65EB-D4D9-13A4-EE5B2EB72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434" y="1880834"/>
                <a:ext cx="2988733" cy="1037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457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DCD8E488-DC0A-052F-7CE0-5CAD18B88A07}"/>
                  </a:ext>
                </a:extLst>
              </p:cNvPr>
              <p:cNvSpPr txBox="1"/>
              <p:nvPr/>
            </p:nvSpPr>
            <p:spPr>
              <a:xfrm>
                <a:off x="2841778" y="815712"/>
                <a:ext cx="5649442" cy="910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l-PL" sz="2800" i="1" dirty="0" smtClean="0">
                        <a:latin typeface="Cambria Math" panose="02040503050406030204" pitchFamily="18" charset="0"/>
                      </a:rPr>
                      <m:t>𝛷</m:t>
                    </m:r>
                  </m:oMath>
                </a14:m>
                <a:r>
                  <a:rPr lang="pl-PL" sz="4400" dirty="0"/>
                  <a:t> </a:t>
                </a:r>
                <a:r>
                  <a:rPr lang="pl-PL" sz="1600" dirty="0"/>
                  <a:t>–</a:t>
                </a:r>
                <a:r>
                  <a:rPr lang="pl-PL" sz="2400" dirty="0"/>
                  <a:t> </a:t>
                </a:r>
                <a:r>
                  <a:rPr lang="pl-PL" dirty="0" err="1"/>
                  <a:t>volumetric</a:t>
                </a:r>
                <a:r>
                  <a:rPr lang="pl-PL" dirty="0"/>
                  <a:t> </a:t>
                </a:r>
                <a:r>
                  <a:rPr lang="pl-PL" dirty="0" err="1"/>
                  <a:t>flowrate</a:t>
                </a:r>
                <a:endParaRPr lang="en-US" sz="4400" dirty="0"/>
              </a:p>
            </p:txBody>
          </p:sp>
        </mc:Choice>
        <mc:Fallback xmlns="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DCD8E488-DC0A-052F-7CE0-5CAD18B8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778" y="815712"/>
                <a:ext cx="5649442" cy="910699"/>
              </a:xfrm>
              <a:prstGeom prst="rect">
                <a:avLst/>
              </a:prstGeom>
              <a:blipFill>
                <a:blip r:embed="rId2"/>
                <a:stretch>
                  <a:fillRect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ytuł 1">
            <a:extLst>
              <a:ext uri="{FF2B5EF4-FFF2-40B4-BE49-F238E27FC236}">
                <a16:creationId xmlns:a16="http://schemas.microsoft.com/office/drawing/2014/main" id="{1C2A338F-E22E-31E8-0091-E4A815D1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pipe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B6271BF-8FB3-AADA-4F71-382E97E5EB75}"/>
              </a:ext>
            </a:extLst>
          </p:cNvPr>
          <p:cNvSpPr/>
          <p:nvPr/>
        </p:nvSpPr>
        <p:spPr>
          <a:xfrm>
            <a:off x="0" y="6324600"/>
            <a:ext cx="12192000" cy="1185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09C203C-FAEC-2171-832A-ECB2FD3710C7}"/>
              </a:ext>
            </a:extLst>
          </p:cNvPr>
          <p:cNvSpPr txBox="1"/>
          <p:nvPr/>
        </p:nvSpPr>
        <p:spPr>
          <a:xfrm>
            <a:off x="0" y="5308937"/>
            <a:ext cx="10996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/>
              <a:t>Hagen-</a:t>
            </a:r>
            <a:r>
              <a:rPr lang="pl-PL" sz="2400" b="1" dirty="0" err="1"/>
              <a:t>Poiseuille</a:t>
            </a:r>
            <a:r>
              <a:rPr lang="pl-PL" sz="2400" b="1" dirty="0"/>
              <a:t> law</a:t>
            </a:r>
          </a:p>
          <a:p>
            <a:r>
              <a:rPr lang="pl-PL" dirty="0"/>
              <a:t>https://www.tec-science.com/mechanics/gases-and-liquids/hagen-poiseuille-equation-for-pipe-flows-with-friction/</a:t>
            </a:r>
          </a:p>
          <a:p>
            <a:r>
              <a:rPr lang="en-US" dirty="0"/>
              <a:t>https://www.tec-science.com/mechanics/gases-and-liquids/energetic-analysis-of-the-hagen-poiseuille-law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90DB6580-BD25-AD40-715A-50792657A842}"/>
                  </a:ext>
                </a:extLst>
              </p:cNvPr>
              <p:cNvSpPr txBox="1"/>
              <p:nvPr/>
            </p:nvSpPr>
            <p:spPr>
              <a:xfrm>
                <a:off x="776759" y="1737360"/>
                <a:ext cx="2988733" cy="32943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360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36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pl-PL" sz="3600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pl-PL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pl-PL" sz="36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l-PL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pl-PL" sz="3600" i="1" dirty="0" smtClean="0">
                          <a:latin typeface="Cambria Math" panose="02040503050406030204" pitchFamily="18" charset="0"/>
                        </a:rPr>
                        <m:t>𝛷</m:t>
                      </m:r>
                    </m:oMath>
                  </m:oMathPara>
                </a14:m>
                <a:br>
                  <a:rPr lang="pl-PL" sz="3600" i="1" dirty="0">
                    <a:latin typeface="Cambria Math" panose="02040503050406030204" pitchFamily="18" charset="0"/>
                  </a:rPr>
                </a:br>
                <a:endParaRPr lang="pl-PL" sz="3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l-PL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3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l-PL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90DB6580-BD25-AD40-715A-50792657A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59" y="1737360"/>
                <a:ext cx="2988733" cy="3294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Inlet flow and Poiseuille flow">
            <a:extLst>
              <a:ext uri="{FF2B5EF4-FFF2-40B4-BE49-F238E27FC236}">
                <a16:creationId xmlns:a16="http://schemas.microsoft.com/office/drawing/2014/main" id="{3E59842C-9CF6-2E22-217D-4AB18929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85" y="1219200"/>
            <a:ext cx="7059916" cy="397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94B97459-8581-4107-5E35-ED31BE8757CD}"/>
                  </a:ext>
                </a:extLst>
              </p:cNvPr>
              <p:cNvSpPr txBox="1"/>
              <p:nvPr/>
            </p:nvSpPr>
            <p:spPr>
              <a:xfrm>
                <a:off x="4416285" y="494236"/>
                <a:ext cx="2567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dirty="0" smtClean="0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pl-PL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l-PL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sz="2800" b="0" i="1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pl-PL" sz="2000" dirty="0"/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94B97459-8581-4107-5E35-ED31BE875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285" y="494236"/>
                <a:ext cx="25672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5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1">
  <a:themeElements>
    <a:clrScheme name="Niestandardowy 2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F6127"/>
      </a:accent1>
      <a:accent2>
        <a:srgbClr val="000000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1" id="{3887908D-7C94-4D0F-8826-7E52D38261C3}" vid="{C3865934-1B49-425B-8735-B294385903B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Motyw1</Template>
  <TotalTime>7840</TotalTime>
  <Words>851</Words>
  <Application>Microsoft Office PowerPoint</Application>
  <PresentationFormat>Panoramiczny</PresentationFormat>
  <Paragraphs>182</Paragraphs>
  <Slides>36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5" baseType="lpstr">
      <vt:lpstr>Algerian</vt:lpstr>
      <vt:lpstr>Arial</vt:lpstr>
      <vt:lpstr>Calibri</vt:lpstr>
      <vt:lpstr>Calibri Light</vt:lpstr>
      <vt:lpstr>Cambria Math</vt:lpstr>
      <vt:lpstr>noto sans</vt:lpstr>
      <vt:lpstr>Roboto</vt:lpstr>
      <vt:lpstr>Wingdings</vt:lpstr>
      <vt:lpstr>Motyw1</vt:lpstr>
      <vt:lpstr>Problem 15</vt:lpstr>
      <vt:lpstr>Problem statement</vt:lpstr>
      <vt:lpstr>Experimental setup</vt:lpstr>
      <vt:lpstr>Experimental setup</vt:lpstr>
      <vt:lpstr>Experimental setup</vt:lpstr>
      <vt:lpstr>Decomposition of the process</vt:lpstr>
      <vt:lpstr>The candle</vt:lpstr>
      <vt:lpstr>The air jet</vt:lpstr>
      <vt:lpstr>The pipe</vt:lpstr>
      <vt:lpstr>The pipe</vt:lpstr>
      <vt:lpstr>The human</vt:lpstr>
      <vt:lpstr>The human</vt:lpstr>
      <vt:lpstr>The human</vt:lpstr>
      <vt:lpstr>The human</vt:lpstr>
      <vt:lpstr>It all comes together</vt:lpstr>
      <vt:lpstr>Theoretical results</vt:lpstr>
      <vt:lpstr>Experimental results</vt:lpstr>
      <vt:lpstr>Experimental results</vt:lpstr>
      <vt:lpstr>Air blast?</vt:lpstr>
      <vt:lpstr>Finding the right parameters</vt:lpstr>
      <vt:lpstr>The optimal pipe</vt:lpstr>
      <vt:lpstr>An even better pipe</vt:lpstr>
      <vt:lpstr>Summary</vt:lpstr>
      <vt:lpstr>Electric circuit analogy</vt:lpstr>
      <vt:lpstr>Electric circuit analogy</vt:lpstr>
      <vt:lpstr>The optimal pipe - Length</vt:lpstr>
      <vt:lpstr>Prezentacja programu PowerPoint</vt:lpstr>
      <vt:lpstr>Reynolds number</vt:lpstr>
      <vt:lpstr>Hagen-Poiseuille</vt:lpstr>
      <vt:lpstr>Simulations</vt:lpstr>
      <vt:lpstr>Other ideas</vt:lpstr>
      <vt:lpstr>The candle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4</dc:title>
  <dc:creator>Kamil Dutkiewicz</dc:creator>
  <cp:lastModifiedBy>Kamil Dutkiewicz</cp:lastModifiedBy>
  <cp:revision>9</cp:revision>
  <dcterms:created xsi:type="dcterms:W3CDTF">2022-12-05T14:55:44Z</dcterms:created>
  <dcterms:modified xsi:type="dcterms:W3CDTF">2023-04-24T15:21:08Z</dcterms:modified>
</cp:coreProperties>
</file>